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12" r:id="rId2"/>
    <p:sldMasterId id="2147483824" r:id="rId3"/>
    <p:sldMasterId id="2147483836" r:id="rId4"/>
  </p:sldMasterIdLst>
  <p:notesMasterIdLst>
    <p:notesMasterId r:id="rId57"/>
  </p:notesMasterIdLst>
  <p:handoutMasterIdLst>
    <p:handoutMasterId r:id="rId58"/>
  </p:handoutMasterIdLst>
  <p:sldIdLst>
    <p:sldId id="776" r:id="rId5"/>
    <p:sldId id="804" r:id="rId6"/>
    <p:sldId id="742" r:id="rId7"/>
    <p:sldId id="754" r:id="rId8"/>
    <p:sldId id="744" r:id="rId9"/>
    <p:sldId id="745" r:id="rId10"/>
    <p:sldId id="746" r:id="rId11"/>
    <p:sldId id="747" r:id="rId12"/>
    <p:sldId id="818" r:id="rId13"/>
    <p:sldId id="748" r:id="rId14"/>
    <p:sldId id="749" r:id="rId15"/>
    <p:sldId id="750" r:id="rId16"/>
    <p:sldId id="755" r:id="rId17"/>
    <p:sldId id="825" r:id="rId18"/>
    <p:sldId id="832" r:id="rId19"/>
    <p:sldId id="816" r:id="rId20"/>
    <p:sldId id="796" r:id="rId21"/>
    <p:sldId id="793" r:id="rId22"/>
    <p:sldId id="815" r:id="rId23"/>
    <p:sldId id="819" r:id="rId24"/>
    <p:sldId id="824" r:id="rId25"/>
    <p:sldId id="820" r:id="rId26"/>
    <p:sldId id="822" r:id="rId27"/>
    <p:sldId id="803" r:id="rId28"/>
    <p:sldId id="817" r:id="rId29"/>
    <p:sldId id="789" r:id="rId30"/>
    <p:sldId id="781" r:id="rId31"/>
    <p:sldId id="780" r:id="rId32"/>
    <p:sldId id="777" r:id="rId33"/>
    <p:sldId id="782" r:id="rId34"/>
    <p:sldId id="799" r:id="rId35"/>
    <p:sldId id="778" r:id="rId36"/>
    <p:sldId id="800" r:id="rId37"/>
    <p:sldId id="829" r:id="rId38"/>
    <p:sldId id="830" r:id="rId39"/>
    <p:sldId id="831" r:id="rId40"/>
    <p:sldId id="833" r:id="rId41"/>
    <p:sldId id="827" r:id="rId42"/>
    <p:sldId id="826" r:id="rId43"/>
    <p:sldId id="805" r:id="rId44"/>
    <p:sldId id="773" r:id="rId45"/>
    <p:sldId id="835" r:id="rId46"/>
    <p:sldId id="806" r:id="rId47"/>
    <p:sldId id="807" r:id="rId48"/>
    <p:sldId id="808" r:id="rId49"/>
    <p:sldId id="809" r:id="rId50"/>
    <p:sldId id="810" r:id="rId51"/>
    <p:sldId id="811" r:id="rId52"/>
    <p:sldId id="812" r:id="rId53"/>
    <p:sldId id="813" r:id="rId54"/>
    <p:sldId id="814" r:id="rId55"/>
    <p:sldId id="774" r:id="rId56"/>
  </p:sldIdLst>
  <p:sldSz cx="9144000" cy="6858000" type="screen4x3"/>
  <p:notesSz cx="7010400" cy="92964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Lam" initials="PL"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00"/>
    <a:srgbClr val="0033FF"/>
    <a:srgbClr val="00C057"/>
    <a:srgbClr val="666666"/>
    <a:srgbClr val="FF00FF"/>
    <a:srgbClr val="FFFF00"/>
    <a:srgbClr val="FE2A2A"/>
    <a:srgbClr val="00BC55"/>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29" autoAdjust="0"/>
    <p:restoredTop sz="68028" autoAdjust="0"/>
  </p:normalViewPr>
  <p:slideViewPr>
    <p:cSldViewPr snapToGrid="0" snapToObjects="1">
      <p:cViewPr varScale="1">
        <p:scale>
          <a:sx n="49" d="100"/>
          <a:sy n="49" d="100"/>
        </p:scale>
        <p:origin x="-1104" y="-90"/>
      </p:cViewPr>
      <p:guideLst>
        <p:guide orient="horz" pos="2160"/>
        <p:guide pos="2880"/>
      </p:guideLst>
    </p:cSldViewPr>
  </p:slideViewPr>
  <p:outlineViewPr>
    <p:cViewPr>
      <p:scale>
        <a:sx n="33" d="100"/>
        <a:sy n="33" d="100"/>
      </p:scale>
      <p:origin x="0" y="-16566"/>
    </p:cViewPr>
  </p:outlineViewPr>
  <p:notesTextViewPr>
    <p:cViewPr>
      <p:scale>
        <a:sx n="3" d="2"/>
        <a:sy n="3" d="2"/>
      </p:scale>
      <p:origin x="0" y="0"/>
    </p:cViewPr>
  </p:notesTextViewPr>
  <p:sorterViewPr>
    <p:cViewPr varScale="1">
      <p:scale>
        <a:sx n="1" d="1"/>
        <a:sy n="1" d="1"/>
      </p:scale>
      <p:origin x="0" y="15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5139"/>
          </a:xfrm>
          <a:prstGeom prst="rect">
            <a:avLst/>
          </a:prstGeom>
        </p:spPr>
        <p:txBody>
          <a:bodyPr vert="horz" lIns="92279" tIns="46139" rIns="92279" bIns="46139" rtlCol="0"/>
          <a:lstStyle>
            <a:lvl1pPr algn="l" eaLnBrk="1" fontAlgn="auto" hangingPunct="1">
              <a:spcBef>
                <a:spcPts val="0"/>
              </a:spcBef>
              <a:spcAft>
                <a:spcPts val="0"/>
              </a:spcAft>
              <a:defRPr sz="1300">
                <a:latin typeface="+mn-lt"/>
              </a:defRPr>
            </a:lvl1pPr>
          </a:lstStyle>
          <a:p>
            <a:pPr>
              <a:defRPr/>
            </a:pPr>
            <a:r>
              <a:rPr lang="en-CA"/>
              <a:t>International Dysphagia Diet Standardisation Initiative - Industry Update July 2016</a:t>
            </a:r>
            <a:endParaRPr lang="en-US"/>
          </a:p>
        </p:txBody>
      </p:sp>
      <p:sp>
        <p:nvSpPr>
          <p:cNvPr id="3" name="Date Placeholder 2"/>
          <p:cNvSpPr>
            <a:spLocks noGrp="1"/>
          </p:cNvSpPr>
          <p:nvPr>
            <p:ph type="dt" sz="quarter" idx="1"/>
          </p:nvPr>
        </p:nvSpPr>
        <p:spPr>
          <a:xfrm>
            <a:off x="3970938" y="2"/>
            <a:ext cx="3037840" cy="465139"/>
          </a:xfrm>
          <a:prstGeom prst="rect">
            <a:avLst/>
          </a:prstGeom>
        </p:spPr>
        <p:txBody>
          <a:bodyPr vert="horz" lIns="92279" tIns="46139" rIns="92279" bIns="46139" rtlCol="0"/>
          <a:lstStyle>
            <a:lvl1pPr algn="r" eaLnBrk="1" fontAlgn="auto" hangingPunct="1">
              <a:spcBef>
                <a:spcPts val="0"/>
              </a:spcBef>
              <a:spcAft>
                <a:spcPts val="0"/>
              </a:spcAft>
              <a:defRPr sz="1300">
                <a:latin typeface="+mn-lt"/>
              </a:defRPr>
            </a:lvl1pPr>
          </a:lstStyle>
          <a:p>
            <a:pPr>
              <a:defRPr/>
            </a:pPr>
            <a:endParaRPr lang="en-US"/>
          </a:p>
        </p:txBody>
      </p:sp>
      <p:sp>
        <p:nvSpPr>
          <p:cNvPr id="4" name="Footer Placeholder 3"/>
          <p:cNvSpPr>
            <a:spLocks noGrp="1"/>
          </p:cNvSpPr>
          <p:nvPr>
            <p:ph type="ftr" sz="quarter" idx="2"/>
          </p:nvPr>
        </p:nvSpPr>
        <p:spPr>
          <a:xfrm>
            <a:off x="1" y="8829679"/>
            <a:ext cx="3037840" cy="465139"/>
          </a:xfrm>
          <a:prstGeom prst="rect">
            <a:avLst/>
          </a:prstGeom>
        </p:spPr>
        <p:txBody>
          <a:bodyPr vert="horz" lIns="92279" tIns="46139" rIns="92279" bIns="46139" rtlCol="0" anchor="b"/>
          <a:lstStyle>
            <a:lvl1pPr algn="l" eaLnBrk="1" fontAlgn="auto" hangingPunct="1">
              <a:spcBef>
                <a:spcPts val="0"/>
              </a:spcBef>
              <a:spcAft>
                <a:spcPts val="0"/>
              </a:spcAft>
              <a:defRPr sz="1300">
                <a:latin typeface="+mn-lt"/>
              </a:defRPr>
            </a:lvl1pPr>
          </a:lstStyle>
          <a:p>
            <a:pPr>
              <a:defRPr/>
            </a:pPr>
            <a:r>
              <a:rPr lang="en-US"/>
              <a:t>www.IDDSI.org  copyright 2016</a:t>
            </a:r>
          </a:p>
        </p:txBody>
      </p:sp>
      <p:sp>
        <p:nvSpPr>
          <p:cNvPr id="5" name="Slide Number Placeholder 4"/>
          <p:cNvSpPr>
            <a:spLocks noGrp="1"/>
          </p:cNvSpPr>
          <p:nvPr>
            <p:ph type="sldNum" sz="quarter" idx="3"/>
          </p:nvPr>
        </p:nvSpPr>
        <p:spPr>
          <a:xfrm>
            <a:off x="3970938" y="8829679"/>
            <a:ext cx="3037840" cy="465139"/>
          </a:xfrm>
          <a:prstGeom prst="rect">
            <a:avLst/>
          </a:prstGeom>
        </p:spPr>
        <p:txBody>
          <a:bodyPr vert="horz" wrap="square" lIns="92279" tIns="46139" rIns="92279" bIns="46139" numCol="1" anchor="b" anchorCtr="0" compatLnSpc="1">
            <a:prstTxWarp prst="textNoShape">
              <a:avLst/>
            </a:prstTxWarp>
          </a:bodyPr>
          <a:lstStyle>
            <a:lvl1pPr algn="r" eaLnBrk="1" hangingPunct="1">
              <a:defRPr sz="1300"/>
            </a:lvl1pPr>
          </a:lstStyle>
          <a:p>
            <a:pPr>
              <a:defRPr/>
            </a:pPr>
            <a:fld id="{A82BC3E6-3AF6-451C-AD5E-0597D6C46A94}" type="slidenum">
              <a:rPr lang="en-US" altLang="en-US"/>
              <a:pPr>
                <a:defRPr/>
              </a:pPr>
              <a:t>‹#›</a:t>
            </a:fld>
            <a:endParaRPr lang="en-US" altLang="en-US"/>
          </a:p>
        </p:txBody>
      </p:sp>
    </p:spTree>
    <p:extLst>
      <p:ext uri="{BB962C8B-B14F-4D97-AF65-F5344CB8AC3E}">
        <p14:creationId xmlns:p14="http://schemas.microsoft.com/office/powerpoint/2010/main" val="61005458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5139"/>
          </a:xfrm>
          <a:prstGeom prst="rect">
            <a:avLst/>
          </a:prstGeom>
        </p:spPr>
        <p:txBody>
          <a:bodyPr vert="horz" lIns="92279" tIns="46139" rIns="92279" bIns="46139" rtlCol="0"/>
          <a:lstStyle>
            <a:lvl1pPr algn="l" eaLnBrk="1" fontAlgn="auto" hangingPunct="1">
              <a:spcBef>
                <a:spcPts val="0"/>
              </a:spcBef>
              <a:spcAft>
                <a:spcPts val="0"/>
              </a:spcAft>
              <a:defRPr sz="1300">
                <a:latin typeface="+mn-lt"/>
              </a:defRPr>
            </a:lvl1pPr>
          </a:lstStyle>
          <a:p>
            <a:pPr>
              <a:defRPr/>
            </a:pPr>
            <a:r>
              <a:rPr lang="en-CA"/>
              <a:t>International Dysphagia Diet Standardisation Initiative - Industry Update July 2016</a:t>
            </a:r>
            <a:endParaRPr lang="en-US"/>
          </a:p>
        </p:txBody>
      </p:sp>
      <p:sp>
        <p:nvSpPr>
          <p:cNvPr id="3" name="Date Placeholder 2"/>
          <p:cNvSpPr>
            <a:spLocks noGrp="1"/>
          </p:cNvSpPr>
          <p:nvPr>
            <p:ph type="dt" idx="1"/>
          </p:nvPr>
        </p:nvSpPr>
        <p:spPr>
          <a:xfrm>
            <a:off x="3970938" y="2"/>
            <a:ext cx="3037840" cy="465139"/>
          </a:xfrm>
          <a:prstGeom prst="rect">
            <a:avLst/>
          </a:prstGeom>
        </p:spPr>
        <p:txBody>
          <a:bodyPr vert="horz" lIns="92279" tIns="46139" rIns="92279" bIns="46139" rtlCol="0"/>
          <a:lstStyle>
            <a:lvl1pPr algn="r" eaLnBrk="1" fontAlgn="auto" hangingPunct="1">
              <a:spcBef>
                <a:spcPts val="0"/>
              </a:spcBef>
              <a:spcAft>
                <a:spcPts val="0"/>
              </a:spcAft>
              <a:defRPr sz="1300">
                <a:latin typeface="+mn-lt"/>
              </a:defRPr>
            </a:lvl1pPr>
          </a:lstStyle>
          <a:p>
            <a:pPr>
              <a:defRPr/>
            </a:pPr>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92279" tIns="46139" rIns="92279" bIns="46139" rtlCol="0" anchor="ctr"/>
          <a:lstStyle/>
          <a:p>
            <a:pPr lvl="0"/>
            <a:endParaRPr lang="en-US" noProof="0"/>
          </a:p>
        </p:txBody>
      </p:sp>
      <p:sp>
        <p:nvSpPr>
          <p:cNvPr id="5" name="Notes Placeholder 4"/>
          <p:cNvSpPr>
            <a:spLocks noGrp="1"/>
          </p:cNvSpPr>
          <p:nvPr>
            <p:ph type="body" sz="quarter" idx="3"/>
          </p:nvPr>
        </p:nvSpPr>
        <p:spPr>
          <a:xfrm>
            <a:off x="701041" y="4416425"/>
            <a:ext cx="5608320" cy="4183062"/>
          </a:xfrm>
          <a:prstGeom prst="rect">
            <a:avLst/>
          </a:prstGeom>
        </p:spPr>
        <p:txBody>
          <a:bodyPr vert="horz" lIns="92279" tIns="46139" rIns="92279" bIns="46139"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1" y="8829679"/>
            <a:ext cx="3037840" cy="465139"/>
          </a:xfrm>
          <a:prstGeom prst="rect">
            <a:avLst/>
          </a:prstGeom>
        </p:spPr>
        <p:txBody>
          <a:bodyPr vert="horz" lIns="92279" tIns="46139" rIns="92279" bIns="46139" rtlCol="0" anchor="b"/>
          <a:lstStyle>
            <a:lvl1pPr algn="l" eaLnBrk="1" fontAlgn="auto" hangingPunct="1">
              <a:spcBef>
                <a:spcPts val="0"/>
              </a:spcBef>
              <a:spcAft>
                <a:spcPts val="0"/>
              </a:spcAft>
              <a:defRPr sz="1300">
                <a:latin typeface="+mn-lt"/>
              </a:defRPr>
            </a:lvl1pPr>
          </a:lstStyle>
          <a:p>
            <a:pPr>
              <a:defRPr/>
            </a:pPr>
            <a:r>
              <a:rPr lang="en-US"/>
              <a:t>www.IDDSI.org  copyright 2016</a:t>
            </a:r>
          </a:p>
        </p:txBody>
      </p:sp>
      <p:sp>
        <p:nvSpPr>
          <p:cNvPr id="7" name="Slide Number Placeholder 6"/>
          <p:cNvSpPr>
            <a:spLocks noGrp="1"/>
          </p:cNvSpPr>
          <p:nvPr>
            <p:ph type="sldNum" sz="quarter" idx="5"/>
          </p:nvPr>
        </p:nvSpPr>
        <p:spPr>
          <a:xfrm>
            <a:off x="3970938" y="8829679"/>
            <a:ext cx="3037840" cy="465139"/>
          </a:xfrm>
          <a:prstGeom prst="rect">
            <a:avLst/>
          </a:prstGeom>
        </p:spPr>
        <p:txBody>
          <a:bodyPr vert="horz" wrap="square" lIns="92279" tIns="46139" rIns="92279" bIns="46139" numCol="1" anchor="b" anchorCtr="0" compatLnSpc="1">
            <a:prstTxWarp prst="textNoShape">
              <a:avLst/>
            </a:prstTxWarp>
          </a:bodyPr>
          <a:lstStyle>
            <a:lvl1pPr algn="r" eaLnBrk="1" hangingPunct="1">
              <a:defRPr sz="1300"/>
            </a:lvl1pPr>
          </a:lstStyle>
          <a:p>
            <a:pPr>
              <a:defRPr/>
            </a:pPr>
            <a:fld id="{15D159D0-9D19-4993-81E5-05854FAB07C0}" type="slidenum">
              <a:rPr lang="en-US" altLang="en-US"/>
              <a:pPr>
                <a:defRPr/>
              </a:pPr>
              <a:t>‹#›</a:t>
            </a:fld>
            <a:endParaRPr lang="en-US" altLang="en-US"/>
          </a:p>
        </p:txBody>
      </p:sp>
    </p:spTree>
    <p:extLst>
      <p:ext uri="{BB962C8B-B14F-4D97-AF65-F5344CB8AC3E}">
        <p14:creationId xmlns:p14="http://schemas.microsoft.com/office/powerpoint/2010/main" val="414519777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i="1" dirty="0" smtClean="0"/>
              <a:t>KS</a:t>
            </a:r>
            <a:r>
              <a:rPr lang="en-US" dirty="0" smtClean="0"/>
              <a:t> intro.</a:t>
            </a:r>
          </a:p>
          <a:p>
            <a:r>
              <a:rPr lang="mr-IN" dirty="0" smtClean="0"/>
              <a:t>…</a:t>
            </a:r>
            <a:r>
              <a:rPr lang="en-CA" dirty="0" smtClean="0"/>
              <a:t>and maybe some other important</a:t>
            </a:r>
            <a:r>
              <a:rPr lang="en-CA" baseline="0" dirty="0" smtClean="0"/>
              <a:t> information</a:t>
            </a:r>
            <a:r>
              <a:rPr lang="mr-IN" baseline="0" dirty="0" smtClean="0"/>
              <a:t>…</a:t>
            </a:r>
            <a:r>
              <a:rPr lang="en-CA" baseline="0" dirty="0" smtClean="0"/>
              <a:t>.</a:t>
            </a:r>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a:t>
            </a:fld>
            <a:endParaRPr lang="en-US" altLang="en-US"/>
          </a:p>
        </p:txBody>
      </p:sp>
    </p:spTree>
    <p:extLst>
      <p:ext uri="{BB962C8B-B14F-4D97-AF65-F5344CB8AC3E}">
        <p14:creationId xmlns:p14="http://schemas.microsoft.com/office/powerpoint/2010/main" val="255533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CA" altLang="en-US" dirty="0">
                <a:ea typeface="ＭＳ Ｐゴシック" panose="020B0600070205080204" pitchFamily="34" charset="-128"/>
              </a:rPr>
              <a:t>Often</a:t>
            </a:r>
            <a:r>
              <a:rPr lang="en-CA" altLang="en-US" baseline="0" dirty="0">
                <a:ea typeface="ＭＳ Ｐゴシック" panose="020B0600070205080204" pitchFamily="34" charset="-128"/>
              </a:rPr>
              <a:t> because</a:t>
            </a:r>
            <a:r>
              <a:rPr lang="en-CA" altLang="en-US" dirty="0">
                <a:ea typeface="ＭＳ Ｐゴシック" panose="020B0600070205080204" pitchFamily="34" charset="-128"/>
              </a:rPr>
              <a:t> labels for dysphagia diets have varied so greatly, an individual who is transferred from an acute care hospital to a long term care home (which may be across the street or a block or two away) needs to be re-assessed because the dysphagia</a:t>
            </a:r>
            <a:r>
              <a:rPr lang="en-CA" altLang="en-US" baseline="0" dirty="0">
                <a:ea typeface="ＭＳ Ｐゴシック" panose="020B0600070205080204" pitchFamily="34" charset="-128"/>
              </a:rPr>
              <a:t> diet terms are different in the 2 facilities.</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10</a:t>
            </a:fld>
            <a:endParaRPr lang="en-US" altLang="en-US"/>
          </a:p>
        </p:txBody>
      </p:sp>
    </p:spTree>
    <p:extLst>
      <p:ext uri="{BB962C8B-B14F-4D97-AF65-F5344CB8AC3E}">
        <p14:creationId xmlns:p14="http://schemas.microsoft.com/office/powerpoint/2010/main" val="67611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eaLnBrk="1" hangingPunct="1">
              <a:spcBef>
                <a:spcPct val="0"/>
              </a:spcBef>
            </a:pPr>
            <a:r>
              <a:rPr lang="en-CA" altLang="en-US" baseline="0" dirty="0">
                <a:ea typeface="ＭＳ Ｐゴシック" panose="020B0600070205080204" pitchFamily="34" charset="-128"/>
              </a:rPr>
              <a:t>One commercial product is not the same as another commercial product.  IDDSI has examined many samples and recipes from manufacturers and the products vary significantly.  This causes great confusion for carers and individuals with dysphagia.</a:t>
            </a:r>
          </a:p>
          <a:p>
            <a:pPr eaLnBrk="1" hangingPunct="1">
              <a:spcBef>
                <a:spcPct val="0"/>
              </a:spcBef>
            </a:pPr>
            <a:endParaRPr lang="en-CA" altLang="en-US" baseline="0"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11</a:t>
            </a:fld>
            <a:endParaRPr lang="en-US" altLang="en-US"/>
          </a:p>
        </p:txBody>
      </p:sp>
    </p:spTree>
    <p:extLst>
      <p:ext uri="{BB962C8B-B14F-4D97-AF65-F5344CB8AC3E}">
        <p14:creationId xmlns:p14="http://schemas.microsoft.com/office/powerpoint/2010/main" val="272308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CA" altLang="en-US" baseline="0" dirty="0">
                <a:ea typeface="ＭＳ Ｐゴシック" panose="020B0600070205080204" pitchFamily="34" charset="-128"/>
              </a:rPr>
              <a:t>There is great research going on but unfortunately, because different terms and definitions are used, we are unable to accurately compare and draw valid conclusions from the results of the research findings. Using the same terminology and measuring systems for research can help develop a larger body of evidence.</a:t>
            </a: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12</a:t>
            </a:fld>
            <a:endParaRPr lang="en-US" altLang="en-US"/>
          </a:p>
        </p:txBody>
      </p:sp>
    </p:spTree>
    <p:extLst>
      <p:ext uri="{BB962C8B-B14F-4D97-AF65-F5344CB8AC3E}">
        <p14:creationId xmlns:p14="http://schemas.microsoft.com/office/powerpoint/2010/main" val="74257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eaLnBrk="1" hangingPunct="1">
              <a:spcBef>
                <a:spcPct val="0"/>
              </a:spcBef>
            </a:pPr>
            <a:r>
              <a:rPr lang="en-CA" altLang="en-US" i="1" baseline="0" dirty="0" smtClean="0"/>
              <a:t>KS</a:t>
            </a:r>
          </a:p>
          <a:p>
            <a:pPr eaLnBrk="1" hangingPunct="1">
              <a:spcBef>
                <a:spcPct val="0"/>
              </a:spcBef>
            </a:pPr>
            <a:r>
              <a:rPr lang="en-CA" altLang="en-US" baseline="0" dirty="0" smtClean="0"/>
              <a:t>So, now that we have told you the WHY we are adopting to the IDDSI Framework, let’s learn about what it actually encompasses..) NEXT SLIDE)</a:t>
            </a:r>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13</a:t>
            </a:fld>
            <a:endParaRPr lang="en-US" altLang="en-US"/>
          </a:p>
        </p:txBody>
      </p:sp>
    </p:spTree>
    <p:extLst>
      <p:ext uri="{BB962C8B-B14F-4D97-AF65-F5344CB8AC3E}">
        <p14:creationId xmlns:p14="http://schemas.microsoft.com/office/powerpoint/2010/main" val="289586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CA" b="0" baseline="0" dirty="0" smtClean="0"/>
              <a:t>This is the IDDSI </a:t>
            </a:r>
            <a:r>
              <a:rPr lang="en-CA" b="0" baseline="0" dirty="0" err="1" smtClean="0"/>
              <a:t>Framwork</a:t>
            </a:r>
            <a:r>
              <a:rPr lang="en-CA" b="0" baseline="0" dirty="0" smtClean="0"/>
              <a:t>. Each level is distinctly identified with a colour, number and a label.  </a:t>
            </a:r>
          </a:p>
          <a:p>
            <a:r>
              <a:rPr lang="en-CA" b="0" baseline="0" dirty="0" smtClean="0"/>
              <a:t>More than 1 identifier will help to limit errors in prescribing, identifying, preparing and assembling dysphagia diet orders.  </a:t>
            </a:r>
          </a:p>
          <a:p>
            <a:endParaRPr lang="en-CA" b="0" baseline="0" dirty="0" smtClean="0"/>
          </a:p>
          <a:p>
            <a:endParaRPr lang="en-CA" b="1" baseline="0" dirty="0" smtClean="0"/>
          </a:p>
          <a:p>
            <a:r>
              <a:rPr lang="en-CA" b="1" baseline="0" dirty="0" smtClean="0"/>
              <a:t>Our absolute PRIMARY focus today will be to focus on #3 moderately thick liquids and #2 mildly thick liquids, but before we do that, let us show you a brief comparison of what’s up and coming in the years to come</a:t>
            </a:r>
            <a:r>
              <a:rPr lang="mr-IN" b="1" baseline="0" dirty="0" smtClean="0"/>
              <a:t>…</a:t>
            </a:r>
            <a:r>
              <a:rPr lang="en-CA" b="1" baseline="0" dirty="0" smtClean="0"/>
              <a:t>.</a:t>
            </a:r>
          </a:p>
          <a:p>
            <a:endParaRPr lang="en-CA" baseline="0" dirty="0" smtClean="0"/>
          </a:p>
          <a:p>
            <a:endParaRPr lang="en-CA" dirty="0" smtClean="0"/>
          </a:p>
          <a:p>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14</a:t>
            </a:fld>
            <a:endParaRPr lang="en-US" altLang="en-US"/>
          </a:p>
        </p:txBody>
      </p:sp>
    </p:spTree>
    <p:extLst>
      <p:ext uri="{BB962C8B-B14F-4D97-AF65-F5344CB8AC3E}">
        <p14:creationId xmlns:p14="http://schemas.microsoft.com/office/powerpoint/2010/main" val="349838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r>
              <a:rPr lang="en-US" i="1" dirty="0" smtClean="0">
                <a:solidFill>
                  <a:srgbClr val="FF0000"/>
                </a:solidFill>
                <a:latin typeface="Calibri" charset="0"/>
              </a:rPr>
              <a:t>You will see that we still have questions and therefore</a:t>
            </a:r>
            <a:r>
              <a:rPr lang="en-US" i="1" baseline="0" dirty="0" smtClean="0">
                <a:solidFill>
                  <a:srgbClr val="FF0000"/>
                </a:solidFill>
                <a:latin typeface="Calibri" charset="0"/>
              </a:rPr>
              <a:t> a work in progress</a:t>
            </a:r>
            <a:endParaRPr lang="en-US" i="1" dirty="0">
              <a:solidFill>
                <a:srgbClr val="FF0000"/>
              </a:solidFill>
              <a:latin typeface="Calibri"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841" indent="-285708">
              <a:defRPr sz="1200">
                <a:solidFill>
                  <a:schemeClr val="tx1"/>
                </a:solidFill>
                <a:latin typeface="Calibri" charset="0"/>
                <a:ea typeface="ＭＳ Ｐゴシック" charset="0"/>
              </a:defRPr>
            </a:lvl2pPr>
            <a:lvl3pPr marL="1142833" indent="-228567">
              <a:defRPr sz="1200">
                <a:solidFill>
                  <a:schemeClr val="tx1"/>
                </a:solidFill>
                <a:latin typeface="Calibri" charset="0"/>
                <a:ea typeface="ＭＳ Ｐゴシック" charset="0"/>
              </a:defRPr>
            </a:lvl3pPr>
            <a:lvl4pPr marL="1599965" indent="-228567">
              <a:defRPr sz="1200">
                <a:solidFill>
                  <a:schemeClr val="tx1"/>
                </a:solidFill>
                <a:latin typeface="Calibri" charset="0"/>
                <a:ea typeface="ＭＳ Ｐゴシック" charset="0"/>
              </a:defRPr>
            </a:lvl4pPr>
            <a:lvl5pPr marL="2057099" indent="-228567">
              <a:defRPr sz="1200">
                <a:solidFill>
                  <a:schemeClr val="tx1"/>
                </a:solidFill>
                <a:latin typeface="Calibri" charset="0"/>
                <a:ea typeface="ＭＳ Ｐゴシック" charset="0"/>
              </a:defRPr>
            </a:lvl5pPr>
            <a:lvl6pPr marL="2514232" indent="-228567" eaLnBrk="0" fontAlgn="base" hangingPunct="0">
              <a:spcBef>
                <a:spcPct val="30000"/>
              </a:spcBef>
              <a:spcAft>
                <a:spcPct val="0"/>
              </a:spcAft>
              <a:defRPr sz="1200">
                <a:solidFill>
                  <a:schemeClr val="tx1"/>
                </a:solidFill>
                <a:latin typeface="Calibri" charset="0"/>
                <a:ea typeface="ＭＳ Ｐゴシック" charset="0"/>
              </a:defRPr>
            </a:lvl6pPr>
            <a:lvl7pPr marL="2971364" indent="-228567" eaLnBrk="0" fontAlgn="base" hangingPunct="0">
              <a:spcBef>
                <a:spcPct val="30000"/>
              </a:spcBef>
              <a:spcAft>
                <a:spcPct val="0"/>
              </a:spcAft>
              <a:defRPr sz="1200">
                <a:solidFill>
                  <a:schemeClr val="tx1"/>
                </a:solidFill>
                <a:latin typeface="Calibri" charset="0"/>
                <a:ea typeface="ＭＳ Ｐゴシック" charset="0"/>
              </a:defRPr>
            </a:lvl7pPr>
            <a:lvl8pPr marL="3428498" indent="-228567" eaLnBrk="0" fontAlgn="base" hangingPunct="0">
              <a:spcBef>
                <a:spcPct val="30000"/>
              </a:spcBef>
              <a:spcAft>
                <a:spcPct val="0"/>
              </a:spcAft>
              <a:defRPr sz="1200">
                <a:solidFill>
                  <a:schemeClr val="tx1"/>
                </a:solidFill>
                <a:latin typeface="Calibri" charset="0"/>
                <a:ea typeface="ＭＳ Ｐゴシック" charset="0"/>
              </a:defRPr>
            </a:lvl8pPr>
            <a:lvl9pPr marL="3885630" indent="-228567" eaLnBrk="0" fontAlgn="base" hangingPunct="0">
              <a:spcBef>
                <a:spcPct val="30000"/>
              </a:spcBef>
              <a:spcAft>
                <a:spcPct val="0"/>
              </a:spcAft>
              <a:defRPr sz="1200">
                <a:solidFill>
                  <a:schemeClr val="tx1"/>
                </a:solidFill>
                <a:latin typeface="Calibri" charset="0"/>
                <a:ea typeface="ＭＳ Ｐゴシック" charset="0"/>
              </a:defRPr>
            </a:lvl9pPr>
          </a:lstStyle>
          <a:p>
            <a:fld id="{F685FEDE-D568-2A41-A285-62BD7FA679DF}"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Out</a:t>
            </a:r>
            <a:r>
              <a:rPr lang="en-US" altLang="en-US" baseline="0" dirty="0" smtClean="0"/>
              <a:t> of 100 residents that is only 7 people on thick liquids</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3"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9" indent="-228567" eaLnBrk="0" hangingPunct="0">
              <a:spcBef>
                <a:spcPct val="30000"/>
              </a:spcBef>
              <a:defRPr sz="1200">
                <a:solidFill>
                  <a:schemeClr val="tx1"/>
                </a:solidFill>
                <a:latin typeface="Calibri" pitchFamily="34" charset="0"/>
              </a:defRPr>
            </a:lvl5pPr>
            <a:lvl6pPr marL="2514232"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8" indent="-228567" eaLnBrk="0" fontAlgn="base" hangingPunct="0">
              <a:spcBef>
                <a:spcPct val="30000"/>
              </a:spcBef>
              <a:spcAft>
                <a:spcPct val="0"/>
              </a:spcAft>
              <a:defRPr sz="1200">
                <a:solidFill>
                  <a:schemeClr val="tx1"/>
                </a:solidFill>
                <a:latin typeface="Calibri" pitchFamily="34" charset="0"/>
              </a:defRPr>
            </a:lvl8pPr>
            <a:lvl9pPr marL="3885630" indent="-2285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C0F586-F20E-41B5-81E7-09C2DE3CA3F2}"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Jean to write out some additional information (maybe)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3"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9" indent="-228567" eaLnBrk="0" hangingPunct="0">
              <a:spcBef>
                <a:spcPct val="30000"/>
              </a:spcBef>
              <a:defRPr sz="1200">
                <a:solidFill>
                  <a:schemeClr val="tx1"/>
                </a:solidFill>
                <a:latin typeface="Calibri" pitchFamily="34" charset="0"/>
              </a:defRPr>
            </a:lvl5pPr>
            <a:lvl6pPr marL="2514232"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8" indent="-228567" eaLnBrk="0" fontAlgn="base" hangingPunct="0">
              <a:spcBef>
                <a:spcPct val="30000"/>
              </a:spcBef>
              <a:spcAft>
                <a:spcPct val="0"/>
              </a:spcAft>
              <a:defRPr sz="1200">
                <a:solidFill>
                  <a:schemeClr val="tx1"/>
                </a:solidFill>
                <a:latin typeface="Calibri" pitchFamily="34" charset="0"/>
              </a:defRPr>
            </a:lvl8pPr>
            <a:lvl9pPr marL="3885630" indent="-2285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819846F-D331-4C4F-9B62-96B034A42152}" type="slidenum">
              <a:rPr lang="en-US" altLang="en-US" smtClean="0"/>
              <a:pPr eaLnBrk="1" hangingPunct="1">
                <a:spcBef>
                  <a:spcPct val="0"/>
                </a:spcBef>
              </a:pPr>
              <a:t>18</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US" i="1" dirty="0"/>
              <a:t>MP</a:t>
            </a:r>
          </a:p>
          <a:p>
            <a:pPr defTabSz="440695">
              <a:defRPr/>
            </a:pPr>
            <a:r>
              <a:rPr lang="en-US" dirty="0"/>
              <a:t>The IDDSI flow test is designed to test the ability of a liquid to flow in conditions related to swallowing a bolus. The thickness level of the liquid is defined by the amount of fluid remaining in the 10 ml syringe after 10 seconds. The IDDSI Flow test is </a:t>
            </a:r>
            <a:r>
              <a:rPr lang="en-US" b="1" dirty="0"/>
              <a:t>inexpensive, accessible and easy to perform</a:t>
            </a:r>
            <a:r>
              <a:rPr lang="en-US" dirty="0"/>
              <a:t> requiring only a 10 ml syringe and timer.  </a:t>
            </a:r>
          </a:p>
          <a:p>
            <a:pPr defTabSz="440695">
              <a:defRPr/>
            </a:pPr>
            <a:endParaRPr lang="en-US" dirty="0"/>
          </a:p>
          <a:p>
            <a:pPr defTabSz="440695">
              <a:defRPr/>
            </a:pPr>
            <a:r>
              <a:rPr lang="en-US" dirty="0"/>
              <a:t>Note that the dimensions of the syringe are important – please ensure that the length from the zero line to the 10 mL line on the syringe measures 61.5mm. Two specific syringes have been recommended by IDDSI : 10ml BD™ Slip Tip Syringe  or BD </a:t>
            </a:r>
            <a:r>
              <a:rPr lang="en-US" dirty="0" err="1"/>
              <a:t>Luer-Lok</a:t>
            </a:r>
            <a:r>
              <a:rPr lang="en-US" dirty="0"/>
              <a:t> Tip Syringe</a:t>
            </a:r>
          </a:p>
          <a:p>
            <a:pPr defTabSz="440695">
              <a:defRPr/>
            </a:pPr>
            <a:r>
              <a:rPr lang="en-US" dirty="0"/>
              <a:t> </a:t>
            </a:r>
            <a:endParaRPr lang="en-US" i="1" dirty="0"/>
          </a:p>
          <a:p>
            <a:pPr defTabSz="440695">
              <a:defRPr/>
            </a:pPr>
            <a:r>
              <a:rPr lang="en-US" dirty="0"/>
              <a:t>The amount of liquid remaining in the syringe is compared to this chart to determine the IDDSI level</a:t>
            </a:r>
          </a:p>
          <a:p>
            <a:pPr defTabSz="440695">
              <a:defRPr/>
            </a:pPr>
            <a:r>
              <a:rPr lang="en-US" dirty="0"/>
              <a:t>In 10 seconds, 10 ml of thin liquids will completely pass through the syringe leaving nothing left. </a:t>
            </a:r>
          </a:p>
          <a:p>
            <a:pPr defTabSz="440695">
              <a:defRPr/>
            </a:pPr>
            <a:r>
              <a:rPr lang="en-US" dirty="0"/>
              <a:t>In 10 seconds, 4-8 ml of mildly thick liquids will remain in the syringe</a:t>
            </a:r>
          </a:p>
          <a:p>
            <a:pPr defTabSz="440695">
              <a:defRPr/>
            </a:pPr>
            <a:r>
              <a:rPr lang="en-US" dirty="0"/>
              <a:t>In 10 seconds, 8-10 ml of moderately thick liquids will remain in the syringe</a:t>
            </a:r>
          </a:p>
          <a:p>
            <a:pPr defTabSz="440695">
              <a:defRPr/>
            </a:pPr>
            <a:endParaRPr lang="en-US" dirty="0"/>
          </a:p>
          <a:p>
            <a:pPr defTabSz="440695">
              <a:defRPr/>
            </a:pPr>
            <a:r>
              <a:rPr lang="en-US" dirty="0"/>
              <a:t>The link provides instructions, results and video – </a:t>
            </a:r>
            <a:r>
              <a:rPr lang="en-US" i="1" dirty="0"/>
              <a:t>watch video</a:t>
            </a:r>
            <a:r>
              <a:rPr lang="en-US" dirty="0"/>
              <a:t>. Questions?</a:t>
            </a:r>
          </a:p>
          <a:p>
            <a:r>
              <a:rPr lang="en-US" i="1" dirty="0" smtClean="0"/>
              <a:t>***</a:t>
            </a:r>
            <a:r>
              <a:rPr lang="en-US" i="1" baseline="0" dirty="0" smtClean="0"/>
              <a:t> The links work when in slideshow mode</a:t>
            </a:r>
            <a:endParaRPr lang="en-US" i="1"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19</a:t>
            </a:fld>
            <a:endParaRPr lang="en-US" altLang="en-US"/>
          </a:p>
        </p:txBody>
      </p:sp>
    </p:spTree>
    <p:extLst>
      <p:ext uri="{BB962C8B-B14F-4D97-AF65-F5344CB8AC3E}">
        <p14:creationId xmlns:p14="http://schemas.microsoft.com/office/powerpoint/2010/main" val="3185803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smtClean="0"/>
              <a:t>Level 2 Mildly Thick is comparable to our current nectar-thick </a:t>
            </a:r>
          </a:p>
          <a:p>
            <a:r>
              <a:rPr lang="en-US" dirty="0" smtClean="0"/>
              <a:t>Watch video</a:t>
            </a:r>
          </a:p>
          <a:p>
            <a:r>
              <a:rPr lang="en-US" dirty="0" smtClean="0"/>
              <a:t>Refer to flow test chart – 6 ml remaining = level 2</a:t>
            </a:r>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20</a:t>
            </a:fld>
            <a:endParaRPr lang="en-US" altLang="en-US"/>
          </a:p>
        </p:txBody>
      </p:sp>
    </p:spTree>
    <p:extLst>
      <p:ext uri="{BB962C8B-B14F-4D97-AF65-F5344CB8AC3E}">
        <p14:creationId xmlns:p14="http://schemas.microsoft.com/office/powerpoint/2010/main" val="17727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a:t>
            </a:fld>
            <a:endParaRPr lang="en-US" altLang="en-US"/>
          </a:p>
        </p:txBody>
      </p:sp>
    </p:spTree>
    <p:extLst>
      <p:ext uri="{BB962C8B-B14F-4D97-AF65-F5344CB8AC3E}">
        <p14:creationId xmlns:p14="http://schemas.microsoft.com/office/powerpoint/2010/main" val="1259528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smtClean="0"/>
              <a:t>These</a:t>
            </a:r>
            <a:r>
              <a:rPr lang="en-US" baseline="0" dirty="0" smtClean="0"/>
              <a:t> are accessible on the website…</a:t>
            </a:r>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21</a:t>
            </a:fld>
            <a:endParaRPr lang="en-US" altLang="en-US"/>
          </a:p>
        </p:txBody>
      </p:sp>
    </p:spTree>
    <p:extLst>
      <p:ext uri="{BB962C8B-B14F-4D97-AF65-F5344CB8AC3E}">
        <p14:creationId xmlns:p14="http://schemas.microsoft.com/office/powerpoint/2010/main" val="3117668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22</a:t>
            </a:fld>
            <a:endParaRPr lang="en-US" altLang="en-US"/>
          </a:p>
        </p:txBody>
      </p:sp>
    </p:spTree>
    <p:extLst>
      <p:ext uri="{BB962C8B-B14F-4D97-AF65-F5344CB8AC3E}">
        <p14:creationId xmlns:p14="http://schemas.microsoft.com/office/powerpoint/2010/main" val="3751015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23</a:t>
            </a:fld>
            <a:endParaRPr lang="en-US" altLang="en-US"/>
          </a:p>
        </p:txBody>
      </p:sp>
    </p:spTree>
    <p:extLst>
      <p:ext uri="{BB962C8B-B14F-4D97-AF65-F5344CB8AC3E}">
        <p14:creationId xmlns:p14="http://schemas.microsoft.com/office/powerpoint/2010/main" val="1172241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smtClean="0"/>
              <a:t>m</a:t>
            </a:r>
          </a:p>
          <a:p>
            <a:endParaRPr lang="en-US" altLang="en-US" i="1" dirty="0" smtClean="0"/>
          </a:p>
          <a:p>
            <a:r>
              <a:rPr lang="en-US" altLang="en-US" i="1" dirty="0" smtClean="0"/>
              <a:t>We are going to give you 4 ounces</a:t>
            </a:r>
            <a:r>
              <a:rPr lang="en-US" altLang="en-US" i="1" baseline="0" dirty="0" smtClean="0"/>
              <a:t> of water, please thicken to mildly thick and we will flow test it in a moment</a:t>
            </a:r>
          </a:p>
          <a:p>
            <a:endParaRPr lang="en-US" altLang="en-US" i="1" baseline="0" dirty="0" smtClean="0"/>
          </a:p>
          <a:p>
            <a:endParaRPr lang="en-US" altLang="en-US" i="1"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3"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9" indent="-228567" eaLnBrk="0" hangingPunct="0">
              <a:spcBef>
                <a:spcPct val="30000"/>
              </a:spcBef>
              <a:defRPr sz="1200">
                <a:solidFill>
                  <a:schemeClr val="tx1"/>
                </a:solidFill>
                <a:latin typeface="Calibri" pitchFamily="34" charset="0"/>
              </a:defRPr>
            </a:lvl5pPr>
            <a:lvl6pPr marL="2514232"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8" indent="-228567" eaLnBrk="0" fontAlgn="base" hangingPunct="0">
              <a:spcBef>
                <a:spcPct val="30000"/>
              </a:spcBef>
              <a:spcAft>
                <a:spcPct val="0"/>
              </a:spcAft>
              <a:defRPr sz="1200">
                <a:solidFill>
                  <a:schemeClr val="tx1"/>
                </a:solidFill>
                <a:latin typeface="Calibri" pitchFamily="34" charset="0"/>
              </a:defRPr>
            </a:lvl8pPr>
            <a:lvl9pPr marL="3885630" indent="-2285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819846F-D331-4C4F-9B62-96B034A42152}" type="slidenum">
              <a:rPr lang="en-US" altLang="en-US" smtClean="0">
                <a:solidFill>
                  <a:prstClr val="black"/>
                </a:solidFill>
              </a:rPr>
              <a:pPr eaLnBrk="1" hangingPunct="1">
                <a:spcBef>
                  <a:spcPct val="0"/>
                </a:spcBef>
              </a:pPr>
              <a:t>24</a:t>
            </a:fld>
            <a:endParaRPr lang="en-US" altLang="en-US"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smtClean="0"/>
              <a:t>M:</a:t>
            </a:r>
            <a:r>
              <a:rPr lang="en-US" baseline="0" dirty="0" smtClean="0"/>
              <a:t> </a:t>
            </a:r>
            <a:r>
              <a:rPr lang="en-US" dirty="0" smtClean="0"/>
              <a:t>You</a:t>
            </a:r>
            <a:r>
              <a:rPr lang="en-US" baseline="0" dirty="0" smtClean="0"/>
              <a:t> will have a copy of this chart as well. As you can see, it is a reminder of how much thickener you will need to use when thickening your product. You will in fact do this in a few seconds. </a:t>
            </a:r>
          </a:p>
          <a:p>
            <a:r>
              <a:rPr lang="en-US" baseline="0" dirty="0" smtClean="0"/>
              <a:t>Note: The new labels and colors and numbers.</a:t>
            </a:r>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25</a:t>
            </a:fld>
            <a:endParaRPr lang="en-US" altLang="en-US"/>
          </a:p>
        </p:txBody>
      </p:sp>
    </p:spTree>
    <p:extLst>
      <p:ext uri="{BB962C8B-B14F-4D97-AF65-F5344CB8AC3E}">
        <p14:creationId xmlns:p14="http://schemas.microsoft.com/office/powerpoint/2010/main" val="408821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i="1" dirty="0" smtClean="0"/>
              <a:t>JH</a:t>
            </a:r>
          </a:p>
          <a:p>
            <a:r>
              <a:rPr lang="en-US" dirty="0" smtClean="0"/>
              <a:t>Audit sheet – </a:t>
            </a:r>
            <a:r>
              <a:rPr lang="en-US" i="1" dirty="0" smtClean="0"/>
              <a:t>have copies available </a:t>
            </a:r>
            <a:endParaRPr lang="en-US" dirty="0" smtClean="0"/>
          </a:p>
          <a:p>
            <a:r>
              <a:rPr lang="en-US" dirty="0" smtClean="0"/>
              <a:t>Standardized recipes are very important so that this testing doesn’t need to be done all the time</a:t>
            </a:r>
          </a:p>
          <a:p>
            <a:r>
              <a:rPr lang="en-US" i="0" dirty="0" smtClean="0"/>
              <a:t>Spot checks/quality checks</a:t>
            </a:r>
          </a:p>
          <a:p>
            <a:endParaRPr lang="en-US" i="0" dirty="0" smtClean="0"/>
          </a:p>
          <a:p>
            <a:r>
              <a:rPr lang="en-US" i="0" dirty="0" smtClean="0"/>
              <a:t>Record the data</a:t>
            </a:r>
            <a:endParaRPr lang="en-US" i="0"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26</a:t>
            </a:fld>
            <a:endParaRPr lang="en-US" altLang="en-US"/>
          </a:p>
        </p:txBody>
      </p:sp>
    </p:spTree>
    <p:extLst>
      <p:ext uri="{BB962C8B-B14F-4D97-AF65-F5344CB8AC3E}">
        <p14:creationId xmlns:p14="http://schemas.microsoft.com/office/powerpoint/2010/main" val="1544424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smtClean="0"/>
              <a:t>JH Do not use wet syringes as water residue may cause the liquid to flow more slowly and skew the results</a:t>
            </a:r>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27</a:t>
            </a:fld>
            <a:endParaRPr lang="en-US" altLang="en-US"/>
          </a:p>
        </p:txBody>
      </p:sp>
    </p:spTree>
    <p:extLst>
      <p:ext uri="{BB962C8B-B14F-4D97-AF65-F5344CB8AC3E}">
        <p14:creationId xmlns:p14="http://schemas.microsoft.com/office/powerpoint/2010/main" val="2971062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i="1" dirty="0" smtClean="0"/>
              <a:t>JH </a:t>
            </a:r>
          </a:p>
          <a:p>
            <a:r>
              <a:rPr lang="en-US" i="1" dirty="0" smtClean="0"/>
              <a:t>Refer to handout</a:t>
            </a:r>
          </a:p>
          <a:p>
            <a:r>
              <a:rPr lang="en-US" i="1" dirty="0" smtClean="0"/>
              <a:t>Do flow tests</a:t>
            </a:r>
          </a:p>
          <a:p>
            <a:endParaRPr lang="en-US" i="1"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28</a:t>
            </a:fld>
            <a:endParaRPr lang="en-US" altLang="en-US"/>
          </a:p>
        </p:txBody>
      </p:sp>
    </p:spTree>
    <p:extLst>
      <p:ext uri="{BB962C8B-B14F-4D97-AF65-F5344CB8AC3E}">
        <p14:creationId xmlns:p14="http://schemas.microsoft.com/office/powerpoint/2010/main" val="1271820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i="1" dirty="0" smtClean="0"/>
              <a:t>JH Hand out syringes, liquids, audit sheets</a:t>
            </a:r>
          </a:p>
          <a:p>
            <a:r>
              <a:rPr lang="en-US" b="1" i="1" dirty="0" smtClean="0"/>
              <a:t>So you watched the videos and now it is time to practice what you have seen. We</a:t>
            </a:r>
            <a:r>
              <a:rPr lang="en-US" b="1" i="1" baseline="0" dirty="0" smtClean="0"/>
              <a:t> will also provide you with a few working documents to work through while practicing the flow test and thickening liquids.</a:t>
            </a:r>
            <a:endParaRPr lang="en-US" b="1" i="1" dirty="0" smtClean="0"/>
          </a:p>
          <a:p>
            <a:r>
              <a:rPr lang="en-US" b="0" dirty="0" smtClean="0"/>
              <a:t>They practice</a:t>
            </a:r>
          </a:p>
          <a:p>
            <a:r>
              <a:rPr lang="en-US" b="0" dirty="0" smtClean="0"/>
              <a:t>Discuss how the testing went. Questions? Concerns? </a:t>
            </a:r>
          </a:p>
          <a:p>
            <a:r>
              <a:rPr lang="en-US" b="0" dirty="0" smtClean="0"/>
              <a:t>Soup</a:t>
            </a:r>
            <a:r>
              <a:rPr lang="en-US" b="0" baseline="0" dirty="0" smtClean="0"/>
              <a:t>: </a:t>
            </a:r>
            <a:r>
              <a:rPr lang="en-US" b="0" dirty="0" smtClean="0"/>
              <a:t>Discuss soup at RDF – once the testing</a:t>
            </a:r>
            <a:r>
              <a:rPr lang="en-US" b="0" baseline="0" dirty="0" smtClean="0"/>
              <a:t> was complete at the RDF, they discovered that all cream soups fit mildly thick/moderately thick</a:t>
            </a:r>
            <a:endParaRPr lang="en-US" b="0" dirty="0" smtClean="0"/>
          </a:p>
          <a:p>
            <a:r>
              <a:rPr lang="en-US" b="0" dirty="0" smtClean="0"/>
              <a:t>Resource -  Level 2 when chilled (NTF) </a:t>
            </a:r>
          </a:p>
          <a:p>
            <a:r>
              <a:rPr lang="en-US" b="0" dirty="0" smtClean="0"/>
              <a:t>When not chilled -</a:t>
            </a:r>
            <a:r>
              <a:rPr lang="en-US" b="0" baseline="0" dirty="0" smtClean="0"/>
              <a:t> </a:t>
            </a:r>
            <a:r>
              <a:rPr lang="en-US" b="0" dirty="0" smtClean="0"/>
              <a:t>doesn’t meet guidelines</a:t>
            </a:r>
            <a:r>
              <a:rPr lang="en-US" b="0" baseline="0" dirty="0" smtClean="0"/>
              <a:t> for moderately or mildly thick</a:t>
            </a:r>
            <a:endParaRPr lang="en-US" b="0" dirty="0" smtClean="0"/>
          </a:p>
          <a:p>
            <a:endParaRPr lang="en-US" b="0" dirty="0" smtClean="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29</a:t>
            </a:fld>
            <a:endParaRPr lang="en-US" altLang="en-US"/>
          </a:p>
        </p:txBody>
      </p:sp>
    </p:spTree>
    <p:extLst>
      <p:ext uri="{BB962C8B-B14F-4D97-AF65-F5344CB8AC3E}">
        <p14:creationId xmlns:p14="http://schemas.microsoft.com/office/powerpoint/2010/main" val="1062036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algn="l"/>
            <a:r>
              <a:rPr lang="en-US" dirty="0" smtClean="0"/>
              <a:t>JH If numbers are difficult to read/have rubbed off then discard syringe and use a new one</a:t>
            </a:r>
          </a:p>
          <a:p>
            <a:pPr algn="l"/>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30</a:t>
            </a:fld>
            <a:endParaRPr lang="en-US" altLang="en-US"/>
          </a:p>
        </p:txBody>
      </p:sp>
    </p:spTree>
    <p:extLst>
      <p:ext uri="{BB962C8B-B14F-4D97-AF65-F5344CB8AC3E}">
        <p14:creationId xmlns:p14="http://schemas.microsoft.com/office/powerpoint/2010/main" val="25260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smtClean="0"/>
              <a:t>In 2015/2016 a committee of</a:t>
            </a:r>
            <a:r>
              <a:rPr lang="en-US" baseline="0" dirty="0" smtClean="0"/>
              <a:t> SLP’s and RD’s gathered together to review the </a:t>
            </a:r>
            <a:r>
              <a:rPr lang="en-US" dirty="0" smtClean="0"/>
              <a:t>WRHA Diet texture and liquid consistency section of the diet compendium.</a:t>
            </a:r>
            <a:r>
              <a:rPr lang="en-US" baseline="0" dirty="0" smtClean="0"/>
              <a:t> This group was given the title, the Feeding and Swallowing Expert Review Group. The l</a:t>
            </a:r>
            <a:r>
              <a:rPr lang="en-US" dirty="0" smtClean="0"/>
              <a:t>ast time this</a:t>
            </a:r>
            <a:r>
              <a:rPr lang="en-US" baseline="0" dirty="0" smtClean="0"/>
              <a:t> section of the</a:t>
            </a:r>
            <a:r>
              <a:rPr lang="en-US" dirty="0" smtClean="0"/>
              <a:t> Diet Compendium</a:t>
            </a:r>
            <a:r>
              <a:rPr lang="en-US" baseline="0" dirty="0" smtClean="0"/>
              <a:t> was </a:t>
            </a:r>
            <a:r>
              <a:rPr lang="en-US" dirty="0" smtClean="0"/>
              <a:t>reviewed was 2008...</a:t>
            </a:r>
            <a:r>
              <a:rPr lang="en-US" baseline="0" dirty="0" smtClean="0"/>
              <a:t>At the same time that the expert review group was being formed, </a:t>
            </a:r>
            <a:r>
              <a:rPr lang="en-US" dirty="0" smtClean="0"/>
              <a:t> the news of the International Dysphagia Diet Standardization Initiative was announced. This was a group of renowned</a:t>
            </a:r>
            <a:r>
              <a:rPr lang="en-US" baseline="0" dirty="0" smtClean="0"/>
              <a:t> international experts in the field of Dysphagia who had put together a “Framework” for diet texture and consistencies that was:</a:t>
            </a:r>
          </a:p>
          <a:p>
            <a:r>
              <a:rPr lang="en-US" baseline="0" dirty="0" smtClean="0"/>
              <a:t>Culturally sensitive</a:t>
            </a:r>
          </a:p>
          <a:p>
            <a:r>
              <a:rPr lang="en-US" baseline="0" dirty="0" smtClean="0"/>
              <a:t>Measurable</a:t>
            </a:r>
          </a:p>
          <a:p>
            <a:r>
              <a:rPr lang="en-US" baseline="0" dirty="0" smtClean="0"/>
              <a:t>And applicable to all individuals, of all ages in all care settings</a:t>
            </a:r>
            <a:r>
              <a:rPr lang="mr-IN" baseline="0" dirty="0" smtClean="0"/>
              <a:t>…</a:t>
            </a:r>
            <a:r>
              <a:rPr lang="en-US" baseline="0" dirty="0" smtClean="0"/>
              <a:t>So, I may be getting ahead of myself….but consider….</a:t>
            </a:r>
            <a:r>
              <a:rPr lang="en-CA" baseline="0" dirty="0" smtClean="0"/>
              <a:t>when you have a patient who is on a pureed diet in </a:t>
            </a:r>
            <a:r>
              <a:rPr lang="en-CA" baseline="0" dirty="0" err="1" smtClean="0"/>
              <a:t>Charleswood</a:t>
            </a:r>
            <a:r>
              <a:rPr lang="en-CA" baseline="0" dirty="0" smtClean="0"/>
              <a:t> Care Facility and their family decides to move them to Regina, they will be receiving food with the exact same properties, of the exact same name</a:t>
            </a:r>
            <a:r>
              <a:rPr lang="mr-IN" baseline="0" dirty="0" smtClean="0"/>
              <a:t>…</a:t>
            </a:r>
            <a:r>
              <a:rPr lang="en-CA" baseline="0" dirty="0" smtClean="0"/>
              <a:t>..</a:t>
            </a:r>
            <a:endParaRPr lang="en-US" baseline="0" dirty="0" smtClean="0"/>
          </a:p>
          <a:p>
            <a:endParaRPr lang="en-US" baseline="0" dirty="0" smtClean="0"/>
          </a:p>
          <a:p>
            <a:r>
              <a:rPr lang="en-US" dirty="0" smtClean="0"/>
              <a:t>IDDSI Framework was reviewed by the Expert Review Group and a decision made to move towards adopting it. </a:t>
            </a:r>
          </a:p>
          <a:p>
            <a:r>
              <a:rPr lang="en-US" dirty="0" smtClean="0"/>
              <a:t>Most of the slides in this presentation today are used with permission from IDDSI and the complete presentations can be found on the IDDSI website. Some information has been omitted and other information added based on the framework that WRHA plans to implement.</a:t>
            </a:r>
          </a:p>
          <a:p>
            <a:pPr defTabSz="440695">
              <a:defRPr/>
            </a:pPr>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3</a:t>
            </a:fld>
            <a:endParaRPr lang="en-US" altLang="en-US"/>
          </a:p>
        </p:txBody>
      </p:sp>
    </p:spTree>
    <p:extLst>
      <p:ext uri="{BB962C8B-B14F-4D97-AF65-F5344CB8AC3E}">
        <p14:creationId xmlns:p14="http://schemas.microsoft.com/office/powerpoint/2010/main" val="2344557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smtClean="0"/>
              <a:t>K So </a:t>
            </a:r>
            <a:r>
              <a:rPr lang="en-US" dirty="0" smtClean="0"/>
              <a:t>now what we ask is that at your tables, think</a:t>
            </a:r>
            <a:r>
              <a:rPr lang="en-US" baseline="0" dirty="0" smtClean="0"/>
              <a:t> about what needs to be done at your facility to implement the new fluid names, the flow tests, </a:t>
            </a:r>
            <a:r>
              <a:rPr lang="en-US" baseline="0" dirty="0" err="1" smtClean="0"/>
              <a:t>etc</a:t>
            </a:r>
            <a:r>
              <a:rPr lang="en-US" baseline="0" dirty="0" smtClean="0"/>
              <a:t>… </a:t>
            </a:r>
            <a:r>
              <a:rPr lang="en-US" dirty="0" smtClean="0"/>
              <a:t>Brainstorming</a:t>
            </a:r>
          </a:p>
          <a:p>
            <a:r>
              <a:rPr lang="en-US" dirty="0" smtClean="0"/>
              <a:t>Focus group</a:t>
            </a:r>
          </a:p>
          <a:p>
            <a:r>
              <a:rPr lang="en-US" dirty="0" smtClean="0"/>
              <a:t>Start planning – what needs to be done at the site level</a:t>
            </a:r>
          </a:p>
          <a:p>
            <a:r>
              <a:rPr lang="en-US" dirty="0" smtClean="0"/>
              <a:t>Encourage discussion</a:t>
            </a:r>
          </a:p>
          <a:p>
            <a:endParaRPr lang="en-US" dirty="0" smtClean="0"/>
          </a:p>
          <a:p>
            <a:r>
              <a:rPr lang="en-US" b="1" dirty="0" smtClean="0"/>
              <a:t>We want you to think</a:t>
            </a:r>
            <a:r>
              <a:rPr lang="en-US" b="1" baseline="0" dirty="0" smtClean="0"/>
              <a:t> about what needs to happen in your site for successful implementation</a:t>
            </a:r>
            <a:br>
              <a:rPr lang="en-US" b="1" baseline="0" dirty="0" smtClean="0"/>
            </a:br>
            <a:r>
              <a:rPr lang="en-US" b="1" baseline="0" dirty="0" smtClean="0"/>
              <a:t>Challenges at your site</a:t>
            </a:r>
            <a:endParaRPr lang="en-US" b="1" dirty="0" smtClean="0"/>
          </a:p>
          <a:p>
            <a:endParaRPr lang="en-US" b="0"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31</a:t>
            </a:fld>
            <a:endParaRPr lang="en-US" altLang="en-US"/>
          </a:p>
        </p:txBody>
      </p:sp>
    </p:spTree>
    <p:extLst>
      <p:ext uri="{BB962C8B-B14F-4D97-AF65-F5344CB8AC3E}">
        <p14:creationId xmlns:p14="http://schemas.microsoft.com/office/powerpoint/2010/main" val="2402053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32</a:t>
            </a:fld>
            <a:endParaRPr lang="en-US" altLang="en-US"/>
          </a:p>
        </p:txBody>
      </p:sp>
    </p:spTree>
    <p:extLst>
      <p:ext uri="{BB962C8B-B14F-4D97-AF65-F5344CB8AC3E}">
        <p14:creationId xmlns:p14="http://schemas.microsoft.com/office/powerpoint/2010/main" val="1558619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33</a:t>
            </a:fld>
            <a:endParaRPr lang="en-US" altLang="en-US"/>
          </a:p>
        </p:txBody>
      </p:sp>
    </p:spTree>
    <p:extLst>
      <p:ext uri="{BB962C8B-B14F-4D97-AF65-F5344CB8AC3E}">
        <p14:creationId xmlns:p14="http://schemas.microsoft.com/office/powerpoint/2010/main" val="34605539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Blue rather than yellow spoon</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B3408E4-7CA5-4128-B7D8-0722D823A47A}" type="slidenum">
              <a:rPr lang="en-US" altLang="en-US">
                <a:solidFill>
                  <a:srgbClr val="000000"/>
                </a:solidFill>
              </a:rPr>
              <a:pPr eaLnBrk="1" hangingPunct="1">
                <a:spcBef>
                  <a:spcPct val="0"/>
                </a:spcBef>
              </a:pPr>
              <a:t>36</a:t>
            </a:fld>
            <a:endParaRPr lang="en-US"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F81F53-FCF9-440F-98CE-D96A33B26D64}" type="slidenum">
              <a:rPr lang="en-US">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4104379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r>
              <a:rPr lang="en-US" dirty="0" smtClean="0"/>
              <a:t>Strong message – “Go forth </a:t>
            </a:r>
            <a:r>
              <a:rPr lang="en-US" smtClean="0"/>
              <a:t>and do ...”</a:t>
            </a:r>
          </a:p>
          <a:p>
            <a:endParaRPr lang="en-US" dirty="0"/>
          </a:p>
        </p:txBody>
      </p:sp>
      <p:sp>
        <p:nvSpPr>
          <p:cNvPr id="4" name="Header Placeholder 3"/>
          <p:cNvSpPr>
            <a:spLocks noGrp="1"/>
          </p:cNvSpPr>
          <p:nvPr>
            <p:ph type="hdr" sz="quarter" idx="10"/>
          </p:nvPr>
        </p:nvSpPr>
        <p:spPr/>
        <p:txBody>
          <a:bodyPr/>
          <a:lstStyle/>
          <a:p>
            <a:pPr>
              <a:defRPr/>
            </a:pPr>
            <a:r>
              <a:rPr lang="en-CA" smtClean="0">
                <a:solidFill>
                  <a:prstClr val="black"/>
                </a:solidFill>
              </a:rPr>
              <a:t>International Dysphagia Diet Standardisation Initiative - Industry Update July 2016</a:t>
            </a:r>
            <a:endParaRPr lang="en-US">
              <a:solidFill>
                <a:prstClr val="black"/>
              </a:solidFill>
            </a:endParaRPr>
          </a:p>
        </p:txBody>
      </p:sp>
      <p:sp>
        <p:nvSpPr>
          <p:cNvPr id="5" name="Date Placeholder 4"/>
          <p:cNvSpPr>
            <a:spLocks noGrp="1"/>
          </p:cNvSpPr>
          <p:nvPr>
            <p:ph type="dt" idx="11"/>
          </p:nvPr>
        </p:nvSpPr>
        <p:spPr/>
        <p:txBody>
          <a:bodyPr/>
          <a:lstStyle/>
          <a:p>
            <a:pPr>
              <a:defRPr/>
            </a:pP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www.IDDSI.org  copyright 2016</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solidFill>
                  <a:prstClr val="black"/>
                </a:solidFill>
              </a:rPr>
              <a:pPr>
                <a:defRPr/>
              </a:pPr>
              <a:t>40</a:t>
            </a:fld>
            <a:endParaRPr lang="en-US" altLang="en-US">
              <a:solidFill>
                <a:prstClr val="black"/>
              </a:solidFill>
            </a:endParaRPr>
          </a:p>
        </p:txBody>
      </p:sp>
    </p:spTree>
    <p:extLst>
      <p:ext uri="{BB962C8B-B14F-4D97-AF65-F5344CB8AC3E}">
        <p14:creationId xmlns:p14="http://schemas.microsoft.com/office/powerpoint/2010/main" val="2557649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41</a:t>
            </a:fld>
            <a:endParaRPr lang="en-US" altLang="en-US"/>
          </a:p>
        </p:txBody>
      </p:sp>
    </p:spTree>
    <p:extLst>
      <p:ext uri="{BB962C8B-B14F-4D97-AF65-F5344CB8AC3E}">
        <p14:creationId xmlns:p14="http://schemas.microsoft.com/office/powerpoint/2010/main" val="1576523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43</a:t>
            </a:fld>
            <a:endParaRPr lang="en-US" altLang="en-US"/>
          </a:p>
        </p:txBody>
      </p:sp>
    </p:spTree>
    <p:extLst>
      <p:ext uri="{BB962C8B-B14F-4D97-AF65-F5344CB8AC3E}">
        <p14:creationId xmlns:p14="http://schemas.microsoft.com/office/powerpoint/2010/main" val="1242014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44</a:t>
            </a:fld>
            <a:endParaRPr lang="en-US" altLang="en-US"/>
          </a:p>
        </p:txBody>
      </p:sp>
    </p:spTree>
    <p:extLst>
      <p:ext uri="{BB962C8B-B14F-4D97-AF65-F5344CB8AC3E}">
        <p14:creationId xmlns:p14="http://schemas.microsoft.com/office/powerpoint/2010/main" val="1708396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45</a:t>
            </a:fld>
            <a:endParaRPr lang="en-US" altLang="en-US"/>
          </a:p>
        </p:txBody>
      </p:sp>
    </p:spTree>
    <p:extLst>
      <p:ext uri="{BB962C8B-B14F-4D97-AF65-F5344CB8AC3E}">
        <p14:creationId xmlns:p14="http://schemas.microsoft.com/office/powerpoint/2010/main" val="135374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CA" dirty="0" smtClean="0"/>
          </a:p>
          <a:p>
            <a:r>
              <a:rPr lang="en-CA" dirty="0" smtClean="0"/>
              <a:t>As you can see from the above slide,</a:t>
            </a:r>
            <a:r>
              <a:rPr lang="en-CA" baseline="0" dirty="0" smtClean="0"/>
              <a:t> this initiative encompasses, not only you and I, but big business all over the world and healthcare organizations.</a:t>
            </a:r>
            <a:endParaRPr lang="en-CA"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a:t>
            </a:fld>
            <a:endParaRPr lang="en-US" altLang="en-US"/>
          </a:p>
        </p:txBody>
      </p:sp>
    </p:spTree>
    <p:extLst>
      <p:ext uri="{BB962C8B-B14F-4D97-AF65-F5344CB8AC3E}">
        <p14:creationId xmlns:p14="http://schemas.microsoft.com/office/powerpoint/2010/main" val="1979724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46</a:t>
            </a:fld>
            <a:endParaRPr lang="en-US" altLang="en-US"/>
          </a:p>
        </p:txBody>
      </p:sp>
    </p:spTree>
    <p:extLst>
      <p:ext uri="{BB962C8B-B14F-4D97-AF65-F5344CB8AC3E}">
        <p14:creationId xmlns:p14="http://schemas.microsoft.com/office/powerpoint/2010/main" val="1791492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47</a:t>
            </a:fld>
            <a:endParaRPr lang="en-US" altLang="en-US"/>
          </a:p>
        </p:txBody>
      </p:sp>
    </p:spTree>
    <p:extLst>
      <p:ext uri="{BB962C8B-B14F-4D97-AF65-F5344CB8AC3E}">
        <p14:creationId xmlns:p14="http://schemas.microsoft.com/office/powerpoint/2010/main" val="69815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48</a:t>
            </a:fld>
            <a:endParaRPr lang="en-US" altLang="en-US"/>
          </a:p>
        </p:txBody>
      </p:sp>
    </p:spTree>
    <p:extLst>
      <p:ext uri="{BB962C8B-B14F-4D97-AF65-F5344CB8AC3E}">
        <p14:creationId xmlns:p14="http://schemas.microsoft.com/office/powerpoint/2010/main" val="2042662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49</a:t>
            </a:fld>
            <a:endParaRPr lang="en-US" altLang="en-US"/>
          </a:p>
        </p:txBody>
      </p:sp>
    </p:spTree>
    <p:extLst>
      <p:ext uri="{BB962C8B-B14F-4D97-AF65-F5344CB8AC3E}">
        <p14:creationId xmlns:p14="http://schemas.microsoft.com/office/powerpoint/2010/main" val="3923293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50</a:t>
            </a:fld>
            <a:endParaRPr lang="en-US" altLang="en-US"/>
          </a:p>
        </p:txBody>
      </p:sp>
    </p:spTree>
    <p:extLst>
      <p:ext uri="{BB962C8B-B14F-4D97-AF65-F5344CB8AC3E}">
        <p14:creationId xmlns:p14="http://schemas.microsoft.com/office/powerpoint/2010/main" val="4287022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51</a:t>
            </a:fld>
            <a:endParaRPr lang="en-US" altLang="en-US"/>
          </a:p>
        </p:txBody>
      </p:sp>
    </p:spTree>
    <p:extLst>
      <p:ext uri="{BB962C8B-B14F-4D97-AF65-F5344CB8AC3E}">
        <p14:creationId xmlns:p14="http://schemas.microsoft.com/office/powerpoint/2010/main" val="3247601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CA" altLang="en-US" dirty="0"/>
              <a:t>Questions and once again, thank you to our</a:t>
            </a:r>
            <a:r>
              <a:rPr lang="en-CA" altLang="en-US" baseline="0" dirty="0"/>
              <a:t> wonderful sponsors!</a:t>
            </a:r>
            <a:endParaRPr lang="en-CA" altLang="en-US"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52</a:t>
            </a:fld>
            <a:endParaRPr lang="en-US" altLang="en-US"/>
          </a:p>
        </p:txBody>
      </p:sp>
    </p:spTree>
    <p:extLst>
      <p:ext uri="{BB962C8B-B14F-4D97-AF65-F5344CB8AC3E}">
        <p14:creationId xmlns:p14="http://schemas.microsoft.com/office/powerpoint/2010/main" val="323856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CA" dirty="0"/>
              <a:t>In 2012 a group of professionals from around the globe came together to discuss the idea of developing international dysphagia diet standards that would meet the needs of all individuals with dysphagia. They</a:t>
            </a:r>
            <a:r>
              <a:rPr lang="en-CA" baseline="0" dirty="0"/>
              <a:t> are speech-language pathologists, </a:t>
            </a:r>
            <a:r>
              <a:rPr lang="en-CA" baseline="0" dirty="0" err="1"/>
              <a:t>dietitians</a:t>
            </a:r>
            <a:r>
              <a:rPr lang="en-CA" baseline="0" dirty="0"/>
              <a:t>, nurses, occupational therapists, physiotherapists, doctors, mechanical engineers, food technologists, and scientists. </a:t>
            </a:r>
            <a:r>
              <a:rPr lang="en-CA" dirty="0"/>
              <a:t> IDDSI was officially formed in 2013. Above is the current IDDSI board of directors. All board members are volunteers and all are committed to improving the safety of people with dysphagia. </a:t>
            </a:r>
            <a:endParaRPr lang="en-CA" dirty="0" smtClean="0"/>
          </a:p>
          <a:p>
            <a:pPr defTabSz="440695">
              <a:defRPr/>
            </a:pPr>
            <a:r>
              <a:rPr lang="en-CA" dirty="0" smtClean="0"/>
              <a:t>From all over the world and diverse professions…</a:t>
            </a:r>
            <a:endParaRPr lang="en-CA" dirty="0"/>
          </a:p>
          <a:p>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5</a:t>
            </a:fld>
            <a:endParaRPr lang="en-US" altLang="en-US"/>
          </a:p>
        </p:txBody>
      </p:sp>
    </p:spTree>
    <p:extLst>
      <p:ext uri="{BB962C8B-B14F-4D97-AF65-F5344CB8AC3E}">
        <p14:creationId xmlns:p14="http://schemas.microsoft.com/office/powerpoint/2010/main" val="66730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US" dirty="0" smtClean="0"/>
              <a:t>Consider the following slide</a:t>
            </a:r>
            <a:r>
              <a:rPr lang="mr-IN" dirty="0" smtClean="0"/>
              <a:t>…</a:t>
            </a:r>
            <a:r>
              <a:rPr lang="en-CA" dirty="0" smtClean="0"/>
              <a:t>(READ)</a:t>
            </a:r>
            <a:r>
              <a:rPr lang="mr-IN" dirty="0" smtClean="0"/>
              <a:t>…</a:t>
            </a:r>
            <a:r>
              <a:rPr lang="en-CA" dirty="0" smtClean="0"/>
              <a:t>.</a:t>
            </a:r>
            <a:r>
              <a:rPr lang="en-US" dirty="0" smtClean="0"/>
              <a:t>The </a:t>
            </a:r>
            <a:r>
              <a:rPr lang="en-US" dirty="0"/>
              <a:t>over-riding goal of IDDSI is around patient safety.  As this slide sadly shows there are choking incidents around the world from people across the age span – on this slide</a:t>
            </a:r>
            <a:r>
              <a:rPr lang="en-US" baseline="0" dirty="0"/>
              <a:t> alone people have choked and died on food from as young as 9 months to 95 years of age.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6</a:t>
            </a:fld>
            <a:endParaRPr lang="en-US" altLang="en-US"/>
          </a:p>
        </p:txBody>
      </p:sp>
    </p:spTree>
    <p:extLst>
      <p:ext uri="{BB962C8B-B14F-4D97-AF65-F5344CB8AC3E}">
        <p14:creationId xmlns:p14="http://schemas.microsoft.com/office/powerpoint/2010/main" val="269000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CA" i="1" dirty="0" smtClean="0">
                <a:latin typeface="Calibri" charset="0"/>
              </a:rPr>
              <a:t>MP</a:t>
            </a:r>
          </a:p>
          <a:p>
            <a:pPr defTabSz="440695">
              <a:defRPr/>
            </a:pPr>
            <a:r>
              <a:rPr lang="en-CA" dirty="0" smtClean="0">
                <a:latin typeface="Calibri" charset="0"/>
              </a:rPr>
              <a:t>IDDSI </a:t>
            </a:r>
            <a:r>
              <a:rPr lang="en-CA" dirty="0">
                <a:latin typeface="Calibri" charset="0"/>
              </a:rPr>
              <a:t>goal and purpose is: (read each line of the slide</a:t>
            </a:r>
            <a:r>
              <a:rPr lang="en-CA" dirty="0" smtClean="0">
                <a:latin typeface="Calibri" charset="0"/>
              </a:rPr>
              <a:t>)</a:t>
            </a:r>
          </a:p>
          <a:p>
            <a:pPr defTabSz="440695">
              <a:defRPr/>
            </a:pPr>
            <a:endParaRPr lang="en-CA" dirty="0">
              <a:latin typeface="Calibri" charset="0"/>
            </a:endParaRPr>
          </a:p>
          <a:p>
            <a:pPr>
              <a:defRPr/>
            </a:pPr>
            <a:r>
              <a:rPr lang="en-US" altLang="en-US" dirty="0"/>
              <a:t>IDDSI is supported by many international professional associations including; </a:t>
            </a:r>
          </a:p>
          <a:p>
            <a:pPr>
              <a:defRPr/>
            </a:pPr>
            <a:r>
              <a:rPr lang="en-US" altLang="en-US" dirty="0"/>
              <a:t>Canadian Society of Nutrition Management</a:t>
            </a:r>
          </a:p>
          <a:p>
            <a:pPr>
              <a:defRPr/>
            </a:pPr>
            <a:r>
              <a:rPr lang="en-US" altLang="en-US" dirty="0"/>
              <a:t>Dietitians of Canada</a:t>
            </a:r>
          </a:p>
          <a:p>
            <a:pPr>
              <a:defRPr/>
            </a:pPr>
            <a:r>
              <a:rPr lang="en-US" altLang="en-US" dirty="0"/>
              <a:t>Speech-Language and Audiology Canada</a:t>
            </a:r>
          </a:p>
          <a:p>
            <a:pPr>
              <a:defRPr/>
            </a:pPr>
            <a:r>
              <a:rPr lang="en-US" altLang="en-US" dirty="0"/>
              <a:t>Canadian Association of Occupational Therapists</a:t>
            </a:r>
            <a:endParaRPr lang="en-CA" dirty="0"/>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7</a:t>
            </a:fld>
            <a:endParaRPr lang="en-US" altLang="en-US"/>
          </a:p>
        </p:txBody>
      </p:sp>
    </p:spTree>
    <p:extLst>
      <p:ext uri="{BB962C8B-B14F-4D97-AF65-F5344CB8AC3E}">
        <p14:creationId xmlns:p14="http://schemas.microsoft.com/office/powerpoint/2010/main" val="310885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US" altLang="en-US" dirty="0">
                <a:ea typeface="ＭＳ Ｐゴシック" panose="020B0600070205080204" pitchFamily="34" charset="-128"/>
              </a:rPr>
              <a:t>Multiple labels and definitions cause confusion.</a:t>
            </a:r>
            <a:r>
              <a:rPr lang="en-US" altLang="en-US" baseline="0" dirty="0">
                <a:ea typeface="ＭＳ Ｐゴシック" panose="020B0600070205080204" pitchFamily="34" charset="-128"/>
              </a:rPr>
              <a:t>  Think about locations that you have visited and even the labels and definitions that you have used yourself to describe food textures and thickened liquids</a:t>
            </a:r>
            <a:r>
              <a:rPr lang="en-US" altLang="en-US" baseline="0" dirty="0" smtClean="0">
                <a:ea typeface="ＭＳ Ｐゴシック" panose="020B0600070205080204" pitchFamily="34" charset="-128"/>
              </a:rPr>
              <a:t>.</a:t>
            </a:r>
          </a:p>
          <a:p>
            <a:pPr defTabSz="440695">
              <a:defRPr/>
            </a:pPr>
            <a:endParaRPr lang="en-US" altLang="en-US" baseline="0" dirty="0" smtClean="0">
              <a:ea typeface="ＭＳ Ｐゴシック" panose="020B0600070205080204" pitchFamily="34" charset="-128"/>
            </a:endParaRPr>
          </a:p>
          <a:p>
            <a:pPr defTabSz="440695">
              <a:defRPr/>
            </a:pPr>
            <a:endParaRPr lang="en-US" altLang="en-US" baseline="0" dirty="0" smtClean="0">
              <a:ea typeface="ＭＳ Ｐゴシック" panose="020B0600070205080204" pitchFamily="34" charset="-128"/>
            </a:endParaRPr>
          </a:p>
          <a:p>
            <a:pPr defTabSz="440695">
              <a:defRPr/>
            </a:pPr>
            <a:r>
              <a:rPr lang="en-US" altLang="en-US" baseline="0" dirty="0" smtClean="0">
                <a:ea typeface="ＭＳ Ｐゴシック" panose="020B0600070205080204" pitchFamily="34" charset="-128"/>
              </a:rPr>
              <a:t>Think about the “middle” of our current diet continuum</a:t>
            </a:r>
            <a:r>
              <a:rPr lang="mr-IN" altLang="en-US" baseline="0" dirty="0" smtClean="0">
                <a:ea typeface="ＭＳ Ｐゴシック" panose="020B0600070205080204" pitchFamily="34" charset="-128"/>
              </a:rPr>
              <a:t>…</a:t>
            </a:r>
            <a:r>
              <a:rPr lang="en-CA" altLang="en-US" baseline="0" dirty="0" smtClean="0">
                <a:ea typeface="ＭＳ Ｐゴシック" panose="020B0600070205080204" pitchFamily="34" charset="-128"/>
              </a:rPr>
              <a:t>(NEXT SLIDE)</a:t>
            </a:r>
            <a:endParaRPr lang="en-US" altLang="en-US" baseline="0" dirty="0" smtClean="0">
              <a:ea typeface="ＭＳ Ｐゴシック" panose="020B0600070205080204" pitchFamily="34" charset="-128"/>
            </a:endParaRPr>
          </a:p>
          <a:p>
            <a:pPr defTabSz="440695">
              <a:defRPr/>
            </a:pPr>
            <a:endParaRPr lang="en-US" altLang="en-US" baseline="0" dirty="0" smtClean="0">
              <a:ea typeface="ＭＳ Ｐゴシック" panose="020B0600070205080204" pitchFamily="34" charset="-128"/>
            </a:endParaRPr>
          </a:p>
          <a:p>
            <a:endParaRPr lang="en-US" dirty="0"/>
          </a:p>
        </p:txBody>
      </p:sp>
      <p:sp>
        <p:nvSpPr>
          <p:cNvPr id="4" name="Header Placeholder 3"/>
          <p:cNvSpPr>
            <a:spLocks noGrp="1"/>
          </p:cNvSpPr>
          <p:nvPr>
            <p:ph type="hdr" sz="quarter" idx="10"/>
          </p:nvPr>
        </p:nvSpPr>
        <p:spPr/>
        <p:txBody>
          <a:bodyPr/>
          <a:lstStyle/>
          <a:p>
            <a:pPr>
              <a:defRPr/>
            </a:pPr>
            <a:r>
              <a:rPr lang="en-CA"/>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a:t>www.IDDSI.org  copyright 2016</a:t>
            </a:r>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8</a:t>
            </a:fld>
            <a:endParaRPr lang="en-US" altLang="en-US"/>
          </a:p>
        </p:txBody>
      </p:sp>
    </p:spTree>
    <p:extLst>
      <p:ext uri="{BB962C8B-B14F-4D97-AF65-F5344CB8AC3E}">
        <p14:creationId xmlns:p14="http://schemas.microsoft.com/office/powerpoint/2010/main" val="353772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lstStyle/>
          <a:p>
            <a:pPr defTabSz="440695">
              <a:defRPr/>
            </a:pPr>
            <a:r>
              <a:rPr lang="en-US" altLang="en-US" baseline="0" dirty="0" smtClean="0">
                <a:ea typeface="ＭＳ Ｐゴシック" panose="020B0600070205080204" pitchFamily="34" charset="-128"/>
              </a:rPr>
              <a:t>Frequent confusion with a few of the diets within our current diet continuum:</a:t>
            </a:r>
          </a:p>
          <a:p>
            <a:pPr defTabSz="440695">
              <a:defRPr/>
            </a:pPr>
            <a:r>
              <a:rPr lang="en-US" altLang="en-US" baseline="0" dirty="0" smtClean="0">
                <a:ea typeface="ＭＳ Ｐゴシック" panose="020B0600070205080204" pitchFamily="34" charset="-128"/>
              </a:rPr>
              <a:t>Soft </a:t>
            </a:r>
          </a:p>
          <a:p>
            <a:pPr defTabSz="440695">
              <a:defRPr/>
            </a:pPr>
            <a:r>
              <a:rPr lang="en-US" altLang="en-US" baseline="0" dirty="0" smtClean="0">
                <a:ea typeface="ＭＳ Ｐゴシック" panose="020B0600070205080204" pitchFamily="34" charset="-128"/>
              </a:rPr>
              <a:t>Soft minced</a:t>
            </a:r>
          </a:p>
          <a:p>
            <a:pPr defTabSz="440695">
              <a:defRPr/>
            </a:pPr>
            <a:r>
              <a:rPr lang="en-US" altLang="en-US" baseline="0" dirty="0" smtClean="0">
                <a:ea typeface="ＭＳ Ｐゴシック" panose="020B0600070205080204" pitchFamily="34" charset="-128"/>
              </a:rPr>
              <a:t>Minced</a:t>
            </a:r>
          </a:p>
          <a:p>
            <a:pPr defTabSz="440695">
              <a:defRPr/>
            </a:pPr>
            <a:r>
              <a:rPr lang="en-US" altLang="en-US" baseline="0" dirty="0" smtClean="0">
                <a:ea typeface="ＭＳ Ｐゴシック" panose="020B0600070205080204" pitchFamily="34" charset="-128"/>
              </a:rPr>
              <a:t>Total minced</a:t>
            </a:r>
          </a:p>
          <a:p>
            <a:pPr defTabSz="440695">
              <a:defRPr/>
            </a:pPr>
            <a:r>
              <a:rPr lang="en-US" altLang="en-US" baseline="0" dirty="0" smtClean="0">
                <a:ea typeface="ＭＳ Ｐゴシック" panose="020B0600070205080204" pitchFamily="34" charset="-128"/>
              </a:rPr>
              <a:t>This new framework will eliminate the issue of differences in diet names and descriptions within the WRHA. We know, there have been challenges with the names we chose. </a:t>
            </a:r>
          </a:p>
          <a:p>
            <a:pPr defTabSz="440695">
              <a:defRPr/>
            </a:pPr>
            <a:r>
              <a:rPr lang="en-US" altLang="en-US" baseline="0" dirty="0" smtClean="0">
                <a:ea typeface="ＭＳ Ｐゴシック" panose="020B0600070205080204" pitchFamily="34" charset="-128"/>
              </a:rPr>
              <a:t>Although we are not elaborating on textures today, you will see briefly that the names (for the future diet textures will be changing, making these middle waters not so “murky”.</a:t>
            </a:r>
          </a:p>
          <a:p>
            <a:endParaRPr lang="en-US" dirty="0"/>
          </a:p>
        </p:txBody>
      </p:sp>
      <p:sp>
        <p:nvSpPr>
          <p:cNvPr id="4" name="Header Placeholder 3"/>
          <p:cNvSpPr>
            <a:spLocks noGrp="1"/>
          </p:cNvSpPr>
          <p:nvPr>
            <p:ph type="hdr" sz="quarter" idx="10"/>
          </p:nvPr>
        </p:nvSpPr>
        <p:spPr/>
        <p:txBody>
          <a:bodyPr/>
          <a:lstStyle/>
          <a:p>
            <a:pPr>
              <a:defRPr/>
            </a:pPr>
            <a:r>
              <a:rPr lang="en-CA" smtClean="0"/>
              <a:t>International Dysphagia Diet Standardisation Initiative - Industry Update July 2016</a:t>
            </a:r>
            <a:endParaRPr lang="en-US"/>
          </a:p>
        </p:txBody>
      </p:sp>
      <p:sp>
        <p:nvSpPr>
          <p:cNvPr id="5" name="Date Placeholder 4"/>
          <p:cNvSpPr>
            <a:spLocks noGrp="1"/>
          </p:cNvSpPr>
          <p:nvPr>
            <p:ph type="dt" idx="11"/>
          </p:nvPr>
        </p:nvSpPr>
        <p:spPr/>
        <p:txBody>
          <a:bodyPr/>
          <a:lstStyle/>
          <a:p>
            <a:pPr>
              <a:defRPr/>
            </a:pPr>
            <a:endParaRPr lang="en-US"/>
          </a:p>
        </p:txBody>
      </p:sp>
      <p:sp>
        <p:nvSpPr>
          <p:cNvPr id="6" name="Footer Placeholder 5"/>
          <p:cNvSpPr>
            <a:spLocks noGrp="1"/>
          </p:cNvSpPr>
          <p:nvPr>
            <p:ph type="ftr" sz="quarter" idx="12"/>
          </p:nvPr>
        </p:nvSpPr>
        <p:spPr/>
        <p:txBody>
          <a:bodyPr/>
          <a:lstStyle/>
          <a:p>
            <a:pPr>
              <a:defRPr/>
            </a:pPr>
            <a:r>
              <a:rPr lang="en-US" smtClean="0"/>
              <a:t>www.IDDSI.org  copyright 2016</a:t>
            </a:r>
            <a:endParaRPr lang="en-US"/>
          </a:p>
        </p:txBody>
      </p:sp>
      <p:sp>
        <p:nvSpPr>
          <p:cNvPr id="7" name="Slide Number Placeholder 6"/>
          <p:cNvSpPr>
            <a:spLocks noGrp="1"/>
          </p:cNvSpPr>
          <p:nvPr>
            <p:ph type="sldNum" sz="quarter" idx="13"/>
          </p:nvPr>
        </p:nvSpPr>
        <p:spPr/>
        <p:txBody>
          <a:bodyPr/>
          <a:lstStyle/>
          <a:p>
            <a:pPr>
              <a:defRPr/>
            </a:pPr>
            <a:fld id="{15D159D0-9D19-4993-81E5-05854FAB07C0}" type="slidenum">
              <a:rPr lang="en-US" altLang="en-US" smtClean="0"/>
              <a:pPr>
                <a:defRPr/>
              </a:pPr>
              <a:t>9</a:t>
            </a:fld>
            <a:endParaRPr lang="en-US" altLang="en-US"/>
          </a:p>
        </p:txBody>
      </p:sp>
    </p:spTree>
    <p:extLst>
      <p:ext uri="{BB962C8B-B14F-4D97-AF65-F5344CB8AC3E}">
        <p14:creationId xmlns:p14="http://schemas.microsoft.com/office/powerpoint/2010/main" val="36060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2AAB61E-9E8E-FA42-8F6C-317CA6ABF702}" type="datetime1">
              <a:rPr lang="en-AU" smtClean="0"/>
              <a:t>23/01/2019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C24A360C-D3BC-4466-A5D5-8B652D34E00B}" type="slidenum">
              <a:rPr lang="en-US" altLang="en-US"/>
              <a:pPr>
                <a:defRPr/>
              </a:pPr>
              <a:t>‹#›</a:t>
            </a:fld>
            <a:endParaRPr lang="en-US" altLang="en-US"/>
          </a:p>
        </p:txBody>
      </p:sp>
    </p:spTree>
    <p:extLst>
      <p:ext uri="{BB962C8B-B14F-4D97-AF65-F5344CB8AC3E}">
        <p14:creationId xmlns:p14="http://schemas.microsoft.com/office/powerpoint/2010/main" val="107217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19783F-646B-954E-B9B8-F519DADE95F4}" type="datetime1">
              <a:rPr lang="en-AU" smtClean="0"/>
              <a:t>23/01/2019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EB65023A-A025-446E-9C76-CEA6D1CFFB99}" type="slidenum">
              <a:rPr lang="en-US" altLang="en-US"/>
              <a:pPr>
                <a:defRPr/>
              </a:pPr>
              <a:t>‹#›</a:t>
            </a:fld>
            <a:endParaRPr lang="en-US" altLang="en-US"/>
          </a:p>
        </p:txBody>
      </p:sp>
    </p:spTree>
    <p:extLst>
      <p:ext uri="{BB962C8B-B14F-4D97-AF65-F5344CB8AC3E}">
        <p14:creationId xmlns:p14="http://schemas.microsoft.com/office/powerpoint/2010/main" val="122643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004AFF-F9AB-A94A-BA5F-5A20DC322861}" type="datetime1">
              <a:rPr lang="en-AU" smtClean="0"/>
              <a:t>23/01/2019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2549474F-9E7E-464D-BF12-4708A78F7FD8}" type="slidenum">
              <a:rPr lang="en-US" altLang="en-US"/>
              <a:pPr>
                <a:defRPr/>
              </a:pPr>
              <a:t>‹#›</a:t>
            </a:fld>
            <a:endParaRPr lang="en-US" altLang="en-US"/>
          </a:p>
        </p:txBody>
      </p:sp>
    </p:spTree>
    <p:extLst>
      <p:ext uri="{BB962C8B-B14F-4D97-AF65-F5344CB8AC3E}">
        <p14:creationId xmlns:p14="http://schemas.microsoft.com/office/powerpoint/2010/main" val="255863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E2986736-4CF5-C44F-BBDB-D0AE8AE7FE09}" type="datetime1">
              <a:rPr lang="en-AU" smtClean="0"/>
              <a:t>23/01/2019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B893760B-8658-4013-A03A-16E026081BE4}" type="slidenum">
              <a:rPr lang="en-US" altLang="en-US"/>
              <a:pPr>
                <a:defRPr/>
              </a:pPr>
              <a:t>‹#›</a:t>
            </a:fld>
            <a:endParaRPr lang="en-US" altLang="en-US"/>
          </a:p>
        </p:txBody>
      </p:sp>
    </p:spTree>
    <p:extLst>
      <p:ext uri="{BB962C8B-B14F-4D97-AF65-F5344CB8AC3E}">
        <p14:creationId xmlns:p14="http://schemas.microsoft.com/office/powerpoint/2010/main" val="2324248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ECF2A9-A17E-45E8-9203-14EC40AC51E9}"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54461D-4268-4D6A-A586-65C9DBA0FA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9984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A458E0-59CE-405D-BC60-51347AE5C60C}"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B27DF-E81D-43BF-A504-259C1261ED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1223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B8504D-7355-4588-ABAE-AAF69E7F756B}"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B6631-7D40-4B25-A8A7-C864A78B62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553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7B7768-77B8-4FA7-89D1-2352E182031A}" type="datetimeFigureOut">
              <a:rPr lang="en-US">
                <a:solidFill>
                  <a:prstClr val="black">
                    <a:tint val="75000"/>
                  </a:prstClr>
                </a:solidFill>
              </a:rPr>
              <a:pPr>
                <a:defRPr/>
              </a:pPr>
              <a:t>1/23/2019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0184B8-FFFB-46A5-8BF5-554F7E0EE6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772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0A8F94-60AA-4630-B704-D05A0E5D9F5B}" type="datetimeFigureOut">
              <a:rPr lang="en-US">
                <a:solidFill>
                  <a:prstClr val="black">
                    <a:tint val="75000"/>
                  </a:prstClr>
                </a:solidFill>
              </a:rPr>
              <a:pPr>
                <a:defRPr/>
              </a:pPr>
              <a:t>1/23/2019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E84A0C-0312-49A2-9A60-3D4E1E85F1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1288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888678-C931-4CE2-ABCB-A2E2CBA3F692}" type="datetimeFigureOut">
              <a:rPr lang="en-US">
                <a:solidFill>
                  <a:prstClr val="black">
                    <a:tint val="75000"/>
                  </a:prstClr>
                </a:solidFill>
              </a:rPr>
              <a:pPr>
                <a:defRPr/>
              </a:pPr>
              <a:t>1/23/2019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88A7DA-49A1-4F30-B457-B11D76A8A0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845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95AA80-CA08-460C-8345-0866910FCE27}" type="datetimeFigureOut">
              <a:rPr lang="en-US">
                <a:solidFill>
                  <a:prstClr val="black">
                    <a:tint val="75000"/>
                  </a:prstClr>
                </a:solidFill>
              </a:rPr>
              <a:pPr>
                <a:defRPr/>
              </a:pPr>
              <a:t>1/23/2019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4887C4-29E0-49C2-8501-B7D9B10EA7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830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7CDF33-0A30-DE4D-B7C2-95765EE8AEAE}" type="datetime1">
              <a:rPr lang="en-AU" smtClean="0"/>
              <a:t>23/01/2019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4D72DAC9-4A99-4F0F-BFB1-E566CEE47B4F}" type="slidenum">
              <a:rPr lang="en-US" altLang="en-US"/>
              <a:pPr>
                <a:defRPr/>
              </a:pPr>
              <a:t>‹#›</a:t>
            </a:fld>
            <a:endParaRPr lang="en-US" altLang="en-US"/>
          </a:p>
        </p:txBody>
      </p:sp>
    </p:spTree>
    <p:extLst>
      <p:ext uri="{BB962C8B-B14F-4D97-AF65-F5344CB8AC3E}">
        <p14:creationId xmlns:p14="http://schemas.microsoft.com/office/powerpoint/2010/main" val="90735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5F155B-D7CC-4647-9947-1EC14E8025E3}" type="datetimeFigureOut">
              <a:rPr lang="en-US">
                <a:solidFill>
                  <a:prstClr val="black">
                    <a:tint val="75000"/>
                  </a:prstClr>
                </a:solidFill>
              </a:rPr>
              <a:pPr>
                <a:defRPr/>
              </a:pPr>
              <a:t>1/23/2019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5E9E88-E5FC-40C9-9F89-C940F369FC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1443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E60D47-EEBC-4410-8900-F66EE87AAD3D}" type="datetimeFigureOut">
              <a:rPr lang="en-US">
                <a:solidFill>
                  <a:prstClr val="black">
                    <a:tint val="75000"/>
                  </a:prstClr>
                </a:solidFill>
              </a:rPr>
              <a:pPr>
                <a:defRPr/>
              </a:pPr>
              <a:t>1/23/2019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139A9A1-3E1F-4FB3-83B4-F6109B5499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739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1E7F11-293B-46F4-B697-DC3A23DAE45F}"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1DEEF0-B6BF-4428-9D8F-A5D48B4606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2447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AAD9AB-BFA9-4698-96CD-75BC3EC26240}"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1A5CB0-4988-4123-BE22-3DDB71016A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2162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ECF2A9-A17E-45E8-9203-14EC40AC51E9}"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54461D-4268-4D6A-A586-65C9DBA0FA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079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A458E0-59CE-405D-BC60-51347AE5C60C}"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B27DF-E81D-43BF-A504-259C1261ED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6922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B8504D-7355-4588-ABAE-AAF69E7F756B}"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B6631-7D40-4B25-A8A7-C864A78B62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6972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7B7768-77B8-4FA7-89D1-2352E182031A}" type="datetimeFigureOut">
              <a:rPr lang="en-US">
                <a:solidFill>
                  <a:prstClr val="black">
                    <a:tint val="75000"/>
                  </a:prstClr>
                </a:solidFill>
              </a:rPr>
              <a:pPr>
                <a:defRPr/>
              </a:pPr>
              <a:t>1/23/2019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0184B8-FFFB-46A5-8BF5-554F7E0EE6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1101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0A8F94-60AA-4630-B704-D05A0E5D9F5B}" type="datetimeFigureOut">
              <a:rPr lang="en-US">
                <a:solidFill>
                  <a:prstClr val="black">
                    <a:tint val="75000"/>
                  </a:prstClr>
                </a:solidFill>
              </a:rPr>
              <a:pPr>
                <a:defRPr/>
              </a:pPr>
              <a:t>1/23/2019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1E84A0C-0312-49A2-9A60-3D4E1E85F1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2308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888678-C931-4CE2-ABCB-A2E2CBA3F692}" type="datetimeFigureOut">
              <a:rPr lang="en-US">
                <a:solidFill>
                  <a:prstClr val="black">
                    <a:tint val="75000"/>
                  </a:prstClr>
                </a:solidFill>
              </a:rPr>
              <a:pPr>
                <a:defRPr/>
              </a:pPr>
              <a:t>1/23/2019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88A7DA-49A1-4F30-B457-B11D76A8A0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762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2563C2-1EF4-264F-8F12-7889FA3859F5}" type="datetime1">
              <a:rPr lang="en-AU" smtClean="0"/>
              <a:t>23/01/2019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12"/>
          </p:nvPr>
        </p:nvSpPr>
        <p:spPr/>
        <p:txBody>
          <a:bodyPr/>
          <a:lstStyle>
            <a:lvl1pPr>
              <a:defRPr/>
            </a:lvl1pPr>
          </a:lstStyle>
          <a:p>
            <a:pPr>
              <a:defRPr/>
            </a:pPr>
            <a:fld id="{59680957-5FAB-468E-9011-4D41951177B0}" type="slidenum">
              <a:rPr lang="en-US" altLang="en-US"/>
              <a:pPr>
                <a:defRPr/>
              </a:pPr>
              <a:t>‹#›</a:t>
            </a:fld>
            <a:endParaRPr lang="en-US" altLang="en-US"/>
          </a:p>
        </p:txBody>
      </p:sp>
    </p:spTree>
    <p:extLst>
      <p:ext uri="{BB962C8B-B14F-4D97-AF65-F5344CB8AC3E}">
        <p14:creationId xmlns:p14="http://schemas.microsoft.com/office/powerpoint/2010/main" val="1865881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95AA80-CA08-460C-8345-0866910FCE27}" type="datetimeFigureOut">
              <a:rPr lang="en-US">
                <a:solidFill>
                  <a:prstClr val="black">
                    <a:tint val="75000"/>
                  </a:prstClr>
                </a:solidFill>
              </a:rPr>
              <a:pPr>
                <a:defRPr/>
              </a:pPr>
              <a:t>1/23/2019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24887C4-29E0-49C2-8501-B7D9B10EA7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920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5F155B-D7CC-4647-9947-1EC14E8025E3}" type="datetimeFigureOut">
              <a:rPr lang="en-US">
                <a:solidFill>
                  <a:prstClr val="black">
                    <a:tint val="75000"/>
                  </a:prstClr>
                </a:solidFill>
              </a:rPr>
              <a:pPr>
                <a:defRPr/>
              </a:pPr>
              <a:t>1/23/2019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5E9E88-E5FC-40C9-9F89-C940F369FC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6637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E60D47-EEBC-4410-8900-F66EE87AAD3D}" type="datetimeFigureOut">
              <a:rPr lang="en-US">
                <a:solidFill>
                  <a:prstClr val="black">
                    <a:tint val="75000"/>
                  </a:prstClr>
                </a:solidFill>
              </a:rPr>
              <a:pPr>
                <a:defRPr/>
              </a:pPr>
              <a:t>1/23/2019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139A9A1-3E1F-4FB3-83B4-F6109B5499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8031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1E7F11-293B-46F4-B697-DC3A23DAE45F}"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1DEEF0-B6BF-4428-9D8F-A5D48B4606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43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AAD9AB-BFA9-4698-96CD-75BC3EC26240}" type="datetimeFigureOut">
              <a:rPr lang="en-US">
                <a:solidFill>
                  <a:prstClr val="black">
                    <a:tint val="75000"/>
                  </a:prstClr>
                </a:solidFill>
              </a:rPr>
              <a:pPr>
                <a:defRPr/>
              </a:pPr>
              <a:t>1/23/2019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1A5CB0-4988-4123-BE22-3DDB71016A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5191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62389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70407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24227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45956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7624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DE18D5-D447-064A-99D1-C48D3D15019B}" type="datetime1">
              <a:rPr lang="en-AU" smtClean="0"/>
              <a:t>23/01/2019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494CE131-1937-4950-9D96-C235C7E53338}" type="slidenum">
              <a:rPr lang="en-US" altLang="en-US"/>
              <a:pPr>
                <a:defRPr/>
              </a:pPr>
              <a:t>‹#›</a:t>
            </a:fld>
            <a:endParaRPr lang="en-US" altLang="en-US"/>
          </a:p>
        </p:txBody>
      </p:sp>
    </p:spTree>
    <p:extLst>
      <p:ext uri="{BB962C8B-B14F-4D97-AF65-F5344CB8AC3E}">
        <p14:creationId xmlns:p14="http://schemas.microsoft.com/office/powerpoint/2010/main" val="3500425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96371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920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619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29538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93803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E36A51-A4E8-471B-8593-FAD043D639E5}" type="datetimeFigureOut">
              <a:rPr lang="en-CA" smtClean="0">
                <a:solidFill>
                  <a:prstClr val="black">
                    <a:tint val="75000"/>
                  </a:prstClr>
                </a:solidFill>
              </a:rPr>
              <a:pPr/>
              <a:t>2019-01-23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1885209-A6B7-42E5-B3C5-D69B07FAA075}"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4545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E5F7B18-9473-9C46-8C02-E4FAFE962501}" type="datetime1">
              <a:rPr lang="en-AU" smtClean="0"/>
              <a:t>23/01/2019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9" name="Slide Number Placeholder 5"/>
          <p:cNvSpPr>
            <a:spLocks noGrp="1"/>
          </p:cNvSpPr>
          <p:nvPr>
            <p:ph type="sldNum" sz="quarter" idx="12"/>
          </p:nvPr>
        </p:nvSpPr>
        <p:spPr/>
        <p:txBody>
          <a:bodyPr/>
          <a:lstStyle>
            <a:lvl1pPr>
              <a:defRPr/>
            </a:lvl1pPr>
          </a:lstStyle>
          <a:p>
            <a:pPr>
              <a:defRPr/>
            </a:pPr>
            <a:fld id="{CCD91073-4845-4681-B431-5E0049904501}" type="slidenum">
              <a:rPr lang="en-US" altLang="en-US"/>
              <a:pPr>
                <a:defRPr/>
              </a:pPr>
              <a:t>‹#›</a:t>
            </a:fld>
            <a:endParaRPr lang="en-US" altLang="en-US"/>
          </a:p>
        </p:txBody>
      </p:sp>
    </p:spTree>
    <p:extLst>
      <p:ext uri="{BB962C8B-B14F-4D97-AF65-F5344CB8AC3E}">
        <p14:creationId xmlns:p14="http://schemas.microsoft.com/office/powerpoint/2010/main" val="18564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5E3819-BF42-5D44-9E41-16F11C820BDD}" type="datetime1">
              <a:rPr lang="en-AU" smtClean="0"/>
              <a:t>23/01/2019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5" name="Slide Number Placeholder 5"/>
          <p:cNvSpPr>
            <a:spLocks noGrp="1"/>
          </p:cNvSpPr>
          <p:nvPr>
            <p:ph type="sldNum" sz="quarter" idx="12"/>
          </p:nvPr>
        </p:nvSpPr>
        <p:spPr/>
        <p:txBody>
          <a:bodyPr/>
          <a:lstStyle>
            <a:lvl1pPr>
              <a:defRPr/>
            </a:lvl1pPr>
          </a:lstStyle>
          <a:p>
            <a:pPr>
              <a:defRPr/>
            </a:pPr>
            <a:fld id="{81157046-03CA-45F7-9547-641E62F3C2DB}" type="slidenum">
              <a:rPr lang="en-US" altLang="en-US"/>
              <a:pPr>
                <a:defRPr/>
              </a:pPr>
              <a:t>‹#›</a:t>
            </a:fld>
            <a:endParaRPr lang="en-US" altLang="en-US"/>
          </a:p>
        </p:txBody>
      </p:sp>
    </p:spTree>
    <p:extLst>
      <p:ext uri="{BB962C8B-B14F-4D97-AF65-F5344CB8AC3E}">
        <p14:creationId xmlns:p14="http://schemas.microsoft.com/office/powerpoint/2010/main" val="275958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E74B54-86ED-CE42-A378-1F63D1F7355A}" type="datetime1">
              <a:rPr lang="en-AU" smtClean="0"/>
              <a:t>23/01/2019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4" name="Slide Number Placeholder 5"/>
          <p:cNvSpPr>
            <a:spLocks noGrp="1"/>
          </p:cNvSpPr>
          <p:nvPr>
            <p:ph type="sldNum" sz="quarter" idx="12"/>
          </p:nvPr>
        </p:nvSpPr>
        <p:spPr/>
        <p:txBody>
          <a:bodyPr/>
          <a:lstStyle>
            <a:lvl1pPr>
              <a:defRPr/>
            </a:lvl1pPr>
          </a:lstStyle>
          <a:p>
            <a:pPr>
              <a:defRPr/>
            </a:pPr>
            <a:fld id="{D72598AD-96AA-444D-8D0B-B2B88E3FEDE9}" type="slidenum">
              <a:rPr lang="en-US" altLang="en-US"/>
              <a:pPr>
                <a:defRPr/>
              </a:pPr>
              <a:t>‹#›</a:t>
            </a:fld>
            <a:endParaRPr lang="en-US" altLang="en-US"/>
          </a:p>
        </p:txBody>
      </p:sp>
    </p:spTree>
    <p:extLst>
      <p:ext uri="{BB962C8B-B14F-4D97-AF65-F5344CB8AC3E}">
        <p14:creationId xmlns:p14="http://schemas.microsoft.com/office/powerpoint/2010/main" val="140912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87162A-40B6-B547-983A-278668CEFDDE}" type="datetime1">
              <a:rPr lang="en-AU" smtClean="0"/>
              <a:t>23/01/2019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B5522AB8-E0BB-4A9B-85A3-D1D9D43C8E24}" type="slidenum">
              <a:rPr lang="en-US" altLang="en-US"/>
              <a:pPr>
                <a:defRPr/>
              </a:pPr>
              <a:t>‹#›</a:t>
            </a:fld>
            <a:endParaRPr lang="en-US" altLang="en-US"/>
          </a:p>
        </p:txBody>
      </p:sp>
    </p:spTree>
    <p:extLst>
      <p:ext uri="{BB962C8B-B14F-4D97-AF65-F5344CB8AC3E}">
        <p14:creationId xmlns:p14="http://schemas.microsoft.com/office/powerpoint/2010/main" val="12436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58256D-7AF5-E54A-87D6-A04C9E93F08C}" type="datetime1">
              <a:rPr lang="en-AU" smtClean="0"/>
              <a:t>23/01/2019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CA"/>
              <a:t>Copyright November 2017  - Used with permission from IDDSI</a:t>
            </a:r>
            <a:endParaRPr lang="en-US"/>
          </a:p>
        </p:txBody>
      </p:sp>
      <p:sp>
        <p:nvSpPr>
          <p:cNvPr id="7" name="Slide Number Placeholder 5"/>
          <p:cNvSpPr>
            <a:spLocks noGrp="1"/>
          </p:cNvSpPr>
          <p:nvPr>
            <p:ph type="sldNum" sz="quarter" idx="12"/>
          </p:nvPr>
        </p:nvSpPr>
        <p:spPr/>
        <p:txBody>
          <a:bodyPr/>
          <a:lstStyle>
            <a:lvl1pPr>
              <a:defRPr/>
            </a:lvl1pPr>
          </a:lstStyle>
          <a:p>
            <a:pPr>
              <a:defRPr/>
            </a:pPr>
            <a:fld id="{8639AD39-2E87-4ABC-A2FB-1911C0385451}" type="slidenum">
              <a:rPr lang="en-US" altLang="en-US"/>
              <a:pPr>
                <a:defRPr/>
              </a:pPr>
              <a:t>‹#›</a:t>
            </a:fld>
            <a:endParaRPr lang="en-US" altLang="en-US"/>
          </a:p>
        </p:txBody>
      </p:sp>
    </p:spTree>
    <p:extLst>
      <p:ext uri="{BB962C8B-B14F-4D97-AF65-F5344CB8AC3E}">
        <p14:creationId xmlns:p14="http://schemas.microsoft.com/office/powerpoint/2010/main" val="128326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8D338A4-A4F6-3E42-A229-770AD2B3C1C2}" type="datetime1">
              <a:rPr lang="en-AU" smtClean="0"/>
              <a:t>23/01/2019</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CA"/>
              <a:t>Copyright November 2017  - Used with permission from IDDSI</a:t>
            </a: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957155C-7E71-4643-89A4-896DB3F95D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73CBBA02-6E54-47D1-BD3B-3A5E5381498F}" type="datetimeFigureOut">
              <a:rPr lang="en-US">
                <a:solidFill>
                  <a:prstClr val="black">
                    <a:tint val="75000"/>
                  </a:prstClr>
                </a:solidFill>
              </a:rPr>
              <a:pPr eaLnBrk="1" hangingPunct="1">
                <a:def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234CF7B4-2CEC-4691-9F9B-328C49A60E3E}"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112781447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73CBBA02-6E54-47D1-BD3B-3A5E5381498F}" type="datetimeFigureOut">
              <a:rPr lang="en-US">
                <a:solidFill>
                  <a:prstClr val="black">
                    <a:tint val="75000"/>
                  </a:prstClr>
                </a:solidFill>
              </a:rPr>
              <a:pPr eaLnBrk="1" hangingPunct="1">
                <a:defRPr/>
              </a:pPr>
              <a:t>1/23/2019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234CF7B4-2CEC-4691-9F9B-328C49A60E3E}"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56318354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3AE36A51-A4E8-471B-8593-FAD043D639E5}" type="datetimeFigureOut">
              <a:rPr lang="en-CA" smtClean="0">
                <a:solidFill>
                  <a:prstClr val="black">
                    <a:tint val="75000"/>
                  </a:prstClr>
                </a:solidFill>
                <a:latin typeface="Calibri" panose="020F0502020204030204"/>
              </a:rPr>
              <a:pPr eaLnBrk="1" fontAlgn="auto" hangingPunct="1">
                <a:spcBef>
                  <a:spcPts val="0"/>
                </a:spcBef>
                <a:spcAft>
                  <a:spcPts val="0"/>
                </a:spcAft>
              </a:pPr>
              <a:t>2019-01-23</a:t>
            </a:fld>
            <a:endParaRPr lang="en-CA">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91885209-A6B7-42E5-B3C5-D69B07FAA075}" type="slidenum">
              <a:rPr lang="en-CA" smtClean="0">
                <a:solidFill>
                  <a:prstClr val="black">
                    <a:tint val="75000"/>
                  </a:prstClr>
                </a:solidFill>
                <a:latin typeface="Calibri" panose="020F0502020204030204"/>
              </a:rPr>
              <a:pPr eaLnBrk="1" fontAlgn="auto" hangingPunct="1">
                <a:spcBef>
                  <a:spcPts val="0"/>
                </a:spcBef>
                <a:spcAft>
                  <a:spcPts val="0"/>
                </a:spcAft>
              </a:pPr>
              <a:t>‹#›</a:t>
            </a:fld>
            <a:endParaRPr lang="en-CA">
              <a:solidFill>
                <a:prstClr val="black">
                  <a:tint val="75000"/>
                </a:prstClr>
              </a:solidFill>
              <a:latin typeface="Calibri" panose="020F0502020204030204"/>
            </a:endParaRPr>
          </a:p>
        </p:txBody>
      </p:sp>
    </p:spTree>
    <p:extLst>
      <p:ext uri="{BB962C8B-B14F-4D97-AF65-F5344CB8AC3E}">
        <p14:creationId xmlns:p14="http://schemas.microsoft.com/office/powerpoint/2010/main" val="321618925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viscgo.com/iddsi-flow-te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youtube.com/watch?v=XBqi_i0LLHw"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youtube.com/watch?v=SiFwiGgIPHA"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youtube.com/watch?v=ryPPcoRjEV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iddsi.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you up to Speed</a:t>
            </a:r>
            <a:r>
              <a:rPr lang="mr-IN" dirty="0" smtClean="0"/>
              <a:t>…</a:t>
            </a:r>
            <a:r>
              <a:rPr lang="en-CA"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smtClean="0"/>
              <a:t>Introduction to the International Dysphagia Diet Standardization Initiative (IDDSI)</a:t>
            </a:r>
          </a:p>
          <a:p>
            <a:pPr marL="0" indent="0" algn="ctr">
              <a:buNone/>
            </a:pPr>
            <a:r>
              <a:rPr lang="en-US" dirty="0" smtClean="0"/>
              <a:t>Update </a:t>
            </a:r>
            <a:r>
              <a:rPr lang="en-US" dirty="0"/>
              <a:t>of Diet Names and </a:t>
            </a:r>
            <a:r>
              <a:rPr lang="en-US" dirty="0" smtClean="0"/>
              <a:t>Descriptions Thickening Fluids and Measuring Flow</a:t>
            </a:r>
          </a:p>
          <a:p>
            <a:pPr marL="0" indent="0" algn="ctr">
              <a:buNone/>
            </a:pPr>
            <a:endParaRPr lang="en-US" dirty="0"/>
          </a:p>
          <a:p>
            <a:pPr marL="0" indent="0" algn="ctr">
              <a:buNone/>
            </a:pPr>
            <a:r>
              <a:rPr lang="en-US" dirty="0" smtClean="0"/>
              <a:t>RD/SLP Collaboration</a:t>
            </a:r>
          </a:p>
          <a:p>
            <a:pPr marL="0" indent="0" algn="ctr">
              <a:buNone/>
            </a:pPr>
            <a:r>
              <a:rPr lang="en-US" dirty="0" smtClean="0"/>
              <a:t>Deer Lodge Centre</a:t>
            </a:r>
          </a:p>
          <a:p>
            <a:pPr marL="0" indent="0" algn="ctr">
              <a:buNone/>
            </a:pPr>
            <a:r>
              <a:rPr lang="en-US" dirty="0" smtClean="0"/>
              <a:t>January 2019</a:t>
            </a:r>
          </a:p>
          <a:p>
            <a:pPr marL="0" indent="0" algn="ctr">
              <a:buNone/>
            </a:pPr>
            <a:endParaRPr lang="en-US" dirty="0"/>
          </a:p>
          <a:p>
            <a:pPr marL="0" indent="0" algn="ctr">
              <a:buNone/>
            </a:pPr>
            <a:endParaRPr lang="en-US" dirty="0"/>
          </a:p>
          <a:p>
            <a:pPr algn="ctr"/>
            <a:endParaRPr lang="en-US" dirty="0"/>
          </a:p>
          <a:p>
            <a:pPr marL="0" indent="0" algn="ctr">
              <a:buNone/>
            </a:pPr>
            <a:endParaRPr lang="en-US" dirty="0"/>
          </a:p>
        </p:txBody>
      </p:sp>
      <p:sp>
        <p:nvSpPr>
          <p:cNvPr id="4" name="Footer Placeholder 3"/>
          <p:cNvSpPr>
            <a:spLocks noGrp="1"/>
          </p:cNvSpPr>
          <p:nvPr>
            <p:ph type="ftr" sz="quarter" idx="11"/>
          </p:nvPr>
        </p:nvSpPr>
        <p:spPr>
          <a:xfrm>
            <a:off x="2892552" y="6356356"/>
            <a:ext cx="2895600" cy="365125"/>
          </a:xfrm>
        </p:spPr>
        <p:txBody>
          <a:bodyPr/>
          <a:lstStyle/>
          <a:p>
            <a:pPr>
              <a:defRPr/>
            </a:pPr>
            <a:endParaRPr lang="en-US" dirty="0"/>
          </a:p>
        </p:txBody>
      </p:sp>
    </p:spTree>
    <p:extLst>
      <p:ext uri="{BB962C8B-B14F-4D97-AF65-F5344CB8AC3E}">
        <p14:creationId xmlns:p14="http://schemas.microsoft.com/office/powerpoint/2010/main" val="138607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214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9348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6770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a:t>Copyright 2016 - Used with permission from IDDSI</a:t>
            </a:r>
            <a:endParaRPr lang="en-US"/>
          </a:p>
        </p:txBody>
      </p:sp>
      <p:pic>
        <p:nvPicPr>
          <p:cNvPr id="5" name="Picture 4"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00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54" y="291830"/>
            <a:ext cx="8378757" cy="628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54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pic>
        <p:nvPicPr>
          <p:cNvPr id="1026" name="Picture 2" descr="Image result for iddsi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705" y="462598"/>
            <a:ext cx="4109527" cy="6278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8545157">
            <a:off x="3293957" y="2539796"/>
            <a:ext cx="2251340" cy="523220"/>
          </a:xfrm>
          <a:prstGeom prst="rect">
            <a:avLst/>
          </a:prstGeom>
          <a:noFill/>
        </p:spPr>
        <p:txBody>
          <a:bodyPr wrap="square" rtlCol="0">
            <a:spAutoFit/>
          </a:bodyPr>
          <a:lstStyle/>
          <a:p>
            <a:pPr eaLnBrk="1" fontAlgn="auto" hangingPunct="1">
              <a:spcBef>
                <a:spcPts val="0"/>
              </a:spcBef>
              <a:spcAft>
                <a:spcPts val="0"/>
              </a:spcAft>
            </a:pPr>
            <a:r>
              <a:rPr lang="en-CA" sz="2800" b="1" dirty="0" smtClean="0">
                <a:solidFill>
                  <a:srgbClr val="FFFF00"/>
                </a:solidFill>
                <a:latin typeface="Calibri" panose="020F0502020204030204"/>
              </a:rPr>
              <a:t>FOR FUTURE</a:t>
            </a:r>
            <a:endParaRPr lang="en-CA" sz="2800" b="1" dirty="0">
              <a:solidFill>
                <a:srgbClr val="FFFF00"/>
              </a:solidFill>
              <a:latin typeface="Calibri" panose="020F0502020204030204"/>
            </a:endParaRPr>
          </a:p>
        </p:txBody>
      </p:sp>
      <p:sp>
        <p:nvSpPr>
          <p:cNvPr id="5" name="TextBox 4"/>
          <p:cNvSpPr txBox="1"/>
          <p:nvPr/>
        </p:nvSpPr>
        <p:spPr>
          <a:xfrm>
            <a:off x="5555477" y="3466972"/>
            <a:ext cx="600075" cy="523220"/>
          </a:xfrm>
          <a:prstGeom prst="rect">
            <a:avLst/>
          </a:prstGeom>
          <a:noFill/>
        </p:spPr>
        <p:txBody>
          <a:bodyPr wrap="square" rtlCol="0">
            <a:spAutoFit/>
          </a:bodyPr>
          <a:lstStyle/>
          <a:p>
            <a:pPr eaLnBrk="1" fontAlgn="auto" hangingPunct="1">
              <a:spcBef>
                <a:spcPts val="0"/>
              </a:spcBef>
              <a:spcAft>
                <a:spcPts val="0"/>
              </a:spcAft>
            </a:pPr>
            <a:r>
              <a:rPr lang="en-CA" sz="2800" dirty="0">
                <a:solidFill>
                  <a:srgbClr val="FF0000"/>
                </a:solidFill>
                <a:latin typeface="Calibri" panose="020F0502020204030204"/>
              </a:rPr>
              <a:t>X</a:t>
            </a:r>
          </a:p>
        </p:txBody>
      </p:sp>
      <p:sp>
        <p:nvSpPr>
          <p:cNvPr id="7" name="TextBox 6"/>
          <p:cNvSpPr txBox="1"/>
          <p:nvPr/>
        </p:nvSpPr>
        <p:spPr>
          <a:xfrm>
            <a:off x="5555477" y="4887615"/>
            <a:ext cx="600075" cy="523220"/>
          </a:xfrm>
          <a:prstGeom prst="rect">
            <a:avLst/>
          </a:prstGeom>
          <a:noFill/>
        </p:spPr>
        <p:txBody>
          <a:bodyPr wrap="square" rtlCol="0">
            <a:spAutoFit/>
          </a:bodyPr>
          <a:lstStyle/>
          <a:p>
            <a:pPr eaLnBrk="1" fontAlgn="auto" hangingPunct="1">
              <a:spcBef>
                <a:spcPts val="0"/>
              </a:spcBef>
              <a:spcAft>
                <a:spcPts val="0"/>
              </a:spcAft>
            </a:pPr>
            <a:r>
              <a:rPr lang="en-CA" sz="2800" dirty="0">
                <a:solidFill>
                  <a:srgbClr val="FF0000"/>
                </a:solidFill>
                <a:latin typeface="Calibri" panose="020F0502020204030204"/>
              </a:rPr>
              <a:t>X</a:t>
            </a:r>
          </a:p>
        </p:txBody>
      </p:sp>
      <p:sp>
        <p:nvSpPr>
          <p:cNvPr id="9" name="TextBox 8"/>
          <p:cNvSpPr txBox="1"/>
          <p:nvPr/>
        </p:nvSpPr>
        <p:spPr>
          <a:xfrm>
            <a:off x="5555477" y="5378143"/>
            <a:ext cx="600075" cy="523220"/>
          </a:xfrm>
          <a:prstGeom prst="rect">
            <a:avLst/>
          </a:prstGeom>
          <a:noFill/>
        </p:spPr>
        <p:txBody>
          <a:bodyPr wrap="square" rtlCol="0">
            <a:spAutoFit/>
          </a:bodyPr>
          <a:lstStyle/>
          <a:p>
            <a:pPr eaLnBrk="1" fontAlgn="auto" hangingPunct="1">
              <a:spcBef>
                <a:spcPts val="0"/>
              </a:spcBef>
              <a:spcAft>
                <a:spcPts val="0"/>
              </a:spcAft>
            </a:pPr>
            <a:r>
              <a:rPr lang="en-CA" sz="2800" dirty="0">
                <a:solidFill>
                  <a:srgbClr val="FF0000"/>
                </a:solidFill>
                <a:latin typeface="Calibri" panose="020F0502020204030204"/>
              </a:rPr>
              <a:t>X</a:t>
            </a:r>
          </a:p>
        </p:txBody>
      </p:sp>
      <p:sp>
        <p:nvSpPr>
          <p:cNvPr id="6" name="TextBox 5"/>
          <p:cNvSpPr txBox="1"/>
          <p:nvPr/>
        </p:nvSpPr>
        <p:spPr>
          <a:xfrm>
            <a:off x="6169232" y="3466973"/>
            <a:ext cx="2057400" cy="646331"/>
          </a:xfrm>
          <a:prstGeom prst="rect">
            <a:avLst/>
          </a:prstGeom>
          <a:noFill/>
        </p:spPr>
        <p:txBody>
          <a:bodyPr wrap="square" rtlCol="0">
            <a:spAutoFit/>
          </a:bodyPr>
          <a:lstStyle/>
          <a:p>
            <a:pPr eaLnBrk="1" fontAlgn="auto" hangingPunct="1">
              <a:spcBef>
                <a:spcPts val="0"/>
              </a:spcBef>
              <a:spcAft>
                <a:spcPts val="0"/>
              </a:spcAft>
            </a:pPr>
            <a:r>
              <a:rPr lang="en-CA" dirty="0" smtClean="0">
                <a:solidFill>
                  <a:prstClr val="black"/>
                </a:solidFill>
                <a:latin typeface="Calibri" panose="020F0502020204030204"/>
              </a:rPr>
              <a:t>=PUREED WITH NO LIQUID</a:t>
            </a:r>
            <a:endParaRPr lang="en-CA" dirty="0">
              <a:solidFill>
                <a:prstClr val="black"/>
              </a:solidFill>
              <a:latin typeface="Calibri" panose="020F0502020204030204"/>
            </a:endParaRPr>
          </a:p>
        </p:txBody>
      </p:sp>
      <p:sp>
        <p:nvSpPr>
          <p:cNvPr id="10" name="TextBox 9"/>
          <p:cNvSpPr txBox="1"/>
          <p:nvPr/>
        </p:nvSpPr>
        <p:spPr>
          <a:xfrm>
            <a:off x="6432389" y="4888468"/>
            <a:ext cx="1812484" cy="369332"/>
          </a:xfrm>
          <a:prstGeom prst="rect">
            <a:avLst/>
          </a:prstGeom>
          <a:noFill/>
        </p:spPr>
        <p:txBody>
          <a:bodyPr wrap="none" rtlCol="0">
            <a:spAutoFit/>
          </a:bodyPr>
          <a:lstStyle/>
          <a:p>
            <a:pPr eaLnBrk="1" fontAlgn="auto" hangingPunct="1">
              <a:spcBef>
                <a:spcPts val="0"/>
              </a:spcBef>
              <a:spcAft>
                <a:spcPts val="0"/>
              </a:spcAft>
            </a:pPr>
            <a:r>
              <a:rPr lang="en-CA" dirty="0" smtClean="0">
                <a:solidFill>
                  <a:prstClr val="black"/>
                </a:solidFill>
                <a:latin typeface="Calibri" panose="020F0502020204030204"/>
              </a:rPr>
              <a:t>- FOR PEDIATRICS</a:t>
            </a:r>
            <a:endParaRPr lang="en-CA" dirty="0">
              <a:solidFill>
                <a:prstClr val="black"/>
              </a:solidFill>
              <a:latin typeface="Calibri" panose="020F0502020204030204"/>
            </a:endParaRPr>
          </a:p>
        </p:txBody>
      </p:sp>
      <p:sp>
        <p:nvSpPr>
          <p:cNvPr id="11" name="TextBox 10"/>
          <p:cNvSpPr txBox="1"/>
          <p:nvPr/>
        </p:nvSpPr>
        <p:spPr>
          <a:xfrm>
            <a:off x="6636117" y="5410835"/>
            <a:ext cx="1236749" cy="369332"/>
          </a:xfrm>
          <a:prstGeom prst="rect">
            <a:avLst/>
          </a:prstGeom>
          <a:noFill/>
        </p:spPr>
        <p:txBody>
          <a:bodyPr wrap="none" rtlCol="0">
            <a:spAutoFit/>
          </a:bodyPr>
          <a:lstStyle/>
          <a:p>
            <a:pPr eaLnBrk="1" fontAlgn="auto" hangingPunct="1">
              <a:spcBef>
                <a:spcPts val="0"/>
              </a:spcBef>
              <a:spcAft>
                <a:spcPts val="0"/>
              </a:spcAft>
            </a:pPr>
            <a:r>
              <a:rPr lang="en-CA" dirty="0" smtClean="0">
                <a:solidFill>
                  <a:prstClr val="black"/>
                </a:solidFill>
                <a:latin typeface="Calibri" panose="020F0502020204030204"/>
              </a:rPr>
              <a:t>= REGULAR</a:t>
            </a:r>
            <a:endParaRPr lang="en-CA" dirty="0">
              <a:solidFill>
                <a:prstClr val="black"/>
              </a:solidFill>
              <a:latin typeface="Calibri" panose="020F0502020204030204"/>
            </a:endParaRPr>
          </a:p>
        </p:txBody>
      </p:sp>
    </p:spTree>
    <p:extLst>
      <p:ext uri="{BB962C8B-B14F-4D97-AF65-F5344CB8AC3E}">
        <p14:creationId xmlns:p14="http://schemas.microsoft.com/office/powerpoint/2010/main" val="329619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1069"/>
            <a:ext cx="914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5825"/>
            <a:ext cx="914400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4" name="Title 1"/>
          <p:cNvSpPr>
            <a:spLocks noGrp="1"/>
          </p:cNvSpPr>
          <p:nvPr>
            <p:ph type="title"/>
          </p:nvPr>
        </p:nvSpPr>
        <p:spPr>
          <a:xfrm>
            <a:off x="228600" y="274638"/>
            <a:ext cx="8458200" cy="1143000"/>
          </a:xfrm>
        </p:spPr>
        <p:txBody>
          <a:bodyPr/>
          <a:lstStyle/>
          <a:p>
            <a:r>
              <a:rPr lang="en-US" sz="3200" b="1" dirty="0">
                <a:latin typeface="Calibri" charset="0"/>
              </a:rPr>
              <a:t>Recommendation for Future Focus…</a:t>
            </a:r>
            <a:br>
              <a:rPr lang="en-US" sz="3200" b="1" dirty="0">
                <a:latin typeface="Calibri" charset="0"/>
              </a:rPr>
            </a:br>
            <a:r>
              <a:rPr lang="en-US" sz="3200" b="1" dirty="0">
                <a:latin typeface="Calibri" charset="0"/>
              </a:rPr>
              <a:t>Implementation of food textures in 2020</a:t>
            </a:r>
          </a:p>
        </p:txBody>
      </p:sp>
      <p:sp>
        <p:nvSpPr>
          <p:cNvPr id="15365" name="Content Placeholder 2"/>
          <p:cNvSpPr>
            <a:spLocks noGrp="1"/>
          </p:cNvSpPr>
          <p:nvPr>
            <p:ph idx="1"/>
          </p:nvPr>
        </p:nvSpPr>
        <p:spPr>
          <a:xfrm>
            <a:off x="457200" y="1423988"/>
            <a:ext cx="8229600" cy="4525962"/>
          </a:xfrm>
        </p:spPr>
        <p:txBody>
          <a:bodyPr/>
          <a:lstStyle/>
          <a:p>
            <a:r>
              <a:rPr lang="en-CA" sz="2200" dirty="0" smtClean="0">
                <a:solidFill>
                  <a:srgbClr val="000000"/>
                </a:solidFill>
                <a:latin typeface="Calibri" charset="0"/>
              </a:rPr>
              <a:t>Food </a:t>
            </a:r>
            <a:r>
              <a:rPr lang="en-CA" sz="2200" dirty="0">
                <a:solidFill>
                  <a:srgbClr val="000000"/>
                </a:solidFill>
                <a:latin typeface="Calibri" charset="0"/>
              </a:rPr>
              <a:t>Textures </a:t>
            </a:r>
            <a:r>
              <a:rPr lang="en-CA" sz="2200" dirty="0" smtClean="0">
                <a:solidFill>
                  <a:srgbClr val="000000"/>
                </a:solidFill>
                <a:latin typeface="Calibri" charset="0"/>
              </a:rPr>
              <a:t>and </a:t>
            </a:r>
            <a:r>
              <a:rPr lang="en-CA" sz="2200" dirty="0">
                <a:solidFill>
                  <a:srgbClr val="000000"/>
                </a:solidFill>
                <a:latin typeface="Calibri" charset="0"/>
              </a:rPr>
              <a:t>compare this to our current diets </a:t>
            </a:r>
          </a:p>
          <a:p>
            <a:endParaRPr lang="en-CA" sz="2200" dirty="0">
              <a:solidFill>
                <a:srgbClr val="000000"/>
              </a:solidFill>
              <a:latin typeface="Calibri" charset="0"/>
            </a:endParaRPr>
          </a:p>
          <a:p>
            <a:endParaRPr lang="en-CA" sz="2200" dirty="0">
              <a:solidFill>
                <a:srgbClr val="000000"/>
              </a:solidFill>
              <a:latin typeface="Calibri" charset="0"/>
            </a:endParaRPr>
          </a:p>
          <a:p>
            <a:endParaRPr lang="en-CA" sz="2200" dirty="0">
              <a:solidFill>
                <a:srgbClr val="000000"/>
              </a:solidFill>
              <a:latin typeface="Calibri" charset="0"/>
            </a:endParaRPr>
          </a:p>
          <a:p>
            <a:endParaRPr lang="en-CA" sz="2200" dirty="0">
              <a:solidFill>
                <a:srgbClr val="000000"/>
              </a:solidFill>
              <a:latin typeface="Calibri" charset="0"/>
            </a:endParaRPr>
          </a:p>
          <a:p>
            <a:endParaRPr lang="en-CA" sz="2200" dirty="0">
              <a:solidFill>
                <a:srgbClr val="000000"/>
              </a:solidFill>
              <a:latin typeface="Calibri" charset="0"/>
            </a:endParaRPr>
          </a:p>
          <a:p>
            <a:endParaRPr lang="en-CA" sz="2200" dirty="0">
              <a:solidFill>
                <a:srgbClr val="000000"/>
              </a:solidFill>
              <a:latin typeface="Calibri" charset="0"/>
            </a:endParaRPr>
          </a:p>
          <a:p>
            <a:endParaRPr lang="en-CA" sz="2200" dirty="0">
              <a:solidFill>
                <a:srgbClr val="000000"/>
              </a:solidFill>
              <a:latin typeface="Calibri" charset="0"/>
            </a:endParaRPr>
          </a:p>
          <a:p>
            <a:endParaRPr lang="en-CA" sz="2200" dirty="0" smtClean="0">
              <a:solidFill>
                <a:srgbClr val="000000"/>
              </a:solidFill>
              <a:latin typeface="Calibri" charset="0"/>
            </a:endParaRPr>
          </a:p>
          <a:p>
            <a:r>
              <a:rPr lang="en-CA" sz="2200" dirty="0" smtClean="0">
                <a:solidFill>
                  <a:srgbClr val="000000"/>
                </a:solidFill>
                <a:latin typeface="Calibri" charset="0"/>
              </a:rPr>
              <a:t>Goal </a:t>
            </a:r>
            <a:r>
              <a:rPr lang="en-CA" sz="2200" dirty="0">
                <a:solidFill>
                  <a:srgbClr val="000000"/>
                </a:solidFill>
                <a:latin typeface="Calibri" charset="0"/>
              </a:rPr>
              <a:t>for implementation: Fall 2020</a:t>
            </a:r>
          </a:p>
          <a:p>
            <a:endParaRPr lang="en-CA" sz="2200" dirty="0">
              <a:solidFill>
                <a:srgbClr val="000000"/>
              </a:solidFill>
              <a:latin typeface="Calibri" charset="0"/>
            </a:endParaRPr>
          </a:p>
          <a:p>
            <a:endParaRPr lang="en-CA" sz="2200" dirty="0">
              <a:solidFill>
                <a:srgbClr val="000000"/>
              </a:solidFill>
              <a:latin typeface="Calibri" charset="0"/>
            </a:endParaRPr>
          </a:p>
          <a:p>
            <a:pPr lvl="1"/>
            <a:endParaRPr lang="en-CA" sz="1900" dirty="0">
              <a:solidFill>
                <a:srgbClr val="000000"/>
              </a:solidFill>
              <a:latin typeface="Calibri" charset="0"/>
            </a:endParaRPr>
          </a:p>
          <a:p>
            <a:endParaRPr lang="en-US" dirty="0">
              <a:latin typeface="Calibri" charset="0"/>
            </a:endParaRPr>
          </a:p>
        </p:txBody>
      </p:sp>
      <p:graphicFrame>
        <p:nvGraphicFramePr>
          <p:cNvPr id="3" name="Table 2"/>
          <p:cNvGraphicFramePr>
            <a:graphicFrameLocks noGrp="1"/>
          </p:cNvGraphicFramePr>
          <p:nvPr/>
        </p:nvGraphicFramePr>
        <p:xfrm>
          <a:off x="1219200" y="2133602"/>
          <a:ext cx="6096000" cy="2595565"/>
        </p:xfrm>
        <a:graphic>
          <a:graphicData uri="http://schemas.openxmlformats.org/drawingml/2006/table">
            <a:tbl>
              <a:tblPr firstRow="1" bandRow="1">
                <a:tableStyleId>{5C22544A-7EE6-4342-B048-85BDC9FD1C3A}</a:tableStyleId>
              </a:tblPr>
              <a:tblGrid>
                <a:gridCol w="3048000"/>
                <a:gridCol w="3048000"/>
              </a:tblGrid>
              <a:tr h="370795">
                <a:tc>
                  <a:txBody>
                    <a:bodyPr/>
                    <a:lstStyle/>
                    <a:p>
                      <a:r>
                        <a:rPr lang="en-US" sz="1800" dirty="0" smtClean="0"/>
                        <a:t>Current Terminology</a:t>
                      </a:r>
                      <a:endParaRPr lang="en-US" sz="1800" dirty="0"/>
                    </a:p>
                  </a:txBody>
                  <a:tcPr marT="45714" marB="45714"/>
                </a:tc>
                <a:tc>
                  <a:txBody>
                    <a:bodyPr/>
                    <a:lstStyle/>
                    <a:p>
                      <a:r>
                        <a:rPr lang="en-US" sz="1800" dirty="0" smtClean="0"/>
                        <a:t>New Terminology</a:t>
                      </a:r>
                      <a:endParaRPr lang="en-US" sz="1800" dirty="0"/>
                    </a:p>
                  </a:txBody>
                  <a:tcPr marT="45714" marB="45714"/>
                </a:tc>
              </a:tr>
              <a:tr h="370795">
                <a:tc>
                  <a:txBody>
                    <a:bodyPr/>
                    <a:lstStyle/>
                    <a:p>
                      <a:r>
                        <a:rPr lang="en-US" sz="1800" dirty="0" smtClean="0"/>
                        <a:t>Standard</a:t>
                      </a:r>
                      <a:endParaRPr lang="en-US" sz="1800" dirty="0"/>
                    </a:p>
                  </a:txBody>
                  <a:tcPr marT="45714" marB="45714"/>
                </a:tc>
                <a:tc>
                  <a:txBody>
                    <a:bodyPr/>
                    <a:lstStyle/>
                    <a:p>
                      <a:r>
                        <a:rPr lang="en-US" sz="1800" dirty="0" smtClean="0"/>
                        <a:t>Standard/Regular (7)</a:t>
                      </a:r>
                      <a:endParaRPr lang="en-US" sz="1800" dirty="0"/>
                    </a:p>
                  </a:txBody>
                  <a:tcPr marT="45714" marB="45714"/>
                </a:tc>
              </a:tr>
              <a:tr h="370795">
                <a:tc>
                  <a:txBody>
                    <a:bodyPr/>
                    <a:lstStyle/>
                    <a:p>
                      <a:r>
                        <a:rPr lang="en-US" sz="1800" dirty="0" smtClean="0"/>
                        <a:t>Soft/Soft Minced</a:t>
                      </a:r>
                      <a:endParaRPr lang="en-US" sz="1800" dirty="0"/>
                    </a:p>
                  </a:txBody>
                  <a:tcPr marT="45714" marB="45714"/>
                </a:tc>
                <a:tc>
                  <a:txBody>
                    <a:bodyPr/>
                    <a:lstStyle/>
                    <a:p>
                      <a:r>
                        <a:rPr lang="en-US" sz="1800" dirty="0" smtClean="0"/>
                        <a:t>Easy to Chew (subcategory</a:t>
                      </a:r>
                      <a:r>
                        <a:rPr lang="en-US" sz="1800" baseline="0" dirty="0" smtClean="0"/>
                        <a:t> 7)</a:t>
                      </a:r>
                      <a:endParaRPr lang="en-US" sz="1800" dirty="0"/>
                    </a:p>
                  </a:txBody>
                  <a:tcPr marT="45714" marB="45714"/>
                </a:tc>
              </a:tr>
              <a:tr h="370795">
                <a:tc>
                  <a:txBody>
                    <a:bodyPr/>
                    <a:lstStyle/>
                    <a:p>
                      <a:r>
                        <a:rPr lang="en-US" sz="1800" dirty="0" smtClean="0"/>
                        <a:t>Minced</a:t>
                      </a:r>
                      <a:endParaRPr lang="en-US" sz="1800" dirty="0"/>
                    </a:p>
                  </a:txBody>
                  <a:tcPr marT="45714" marB="45714"/>
                </a:tc>
                <a:tc>
                  <a:txBody>
                    <a:bodyPr/>
                    <a:lstStyle/>
                    <a:p>
                      <a:r>
                        <a:rPr lang="en-US" sz="1800" dirty="0" smtClean="0"/>
                        <a:t>To be determined</a:t>
                      </a:r>
                      <a:endParaRPr lang="en-US" sz="1800" dirty="0"/>
                    </a:p>
                  </a:txBody>
                  <a:tcPr marT="45714" marB="45714"/>
                </a:tc>
              </a:tr>
              <a:tr h="370795">
                <a:tc>
                  <a:txBody>
                    <a:bodyPr/>
                    <a:lstStyle/>
                    <a:p>
                      <a:r>
                        <a:rPr lang="en-US" sz="1800" dirty="0" smtClean="0"/>
                        <a:t>Total Minced</a:t>
                      </a:r>
                      <a:endParaRPr lang="en-US" sz="1800" dirty="0"/>
                    </a:p>
                  </a:txBody>
                  <a:tcPr marT="45714" marB="45714"/>
                </a:tc>
                <a:tc>
                  <a:txBody>
                    <a:bodyPr/>
                    <a:lstStyle/>
                    <a:p>
                      <a:r>
                        <a:rPr lang="en-US" sz="1800" dirty="0" smtClean="0"/>
                        <a:t>Minced and Moist (5)</a:t>
                      </a:r>
                      <a:endParaRPr lang="en-US" sz="1800" dirty="0"/>
                    </a:p>
                  </a:txBody>
                  <a:tcPr marT="45714" marB="45714"/>
                </a:tc>
              </a:tr>
              <a:tr h="370795">
                <a:tc>
                  <a:txBody>
                    <a:bodyPr/>
                    <a:lstStyle/>
                    <a:p>
                      <a:r>
                        <a:rPr lang="en-US" sz="1800" dirty="0" smtClean="0"/>
                        <a:t>Pureed</a:t>
                      </a:r>
                      <a:endParaRPr lang="en-US" sz="1800" dirty="0"/>
                    </a:p>
                  </a:txBody>
                  <a:tcPr marT="45714" marB="45714"/>
                </a:tc>
                <a:tc>
                  <a:txBody>
                    <a:bodyPr/>
                    <a:lstStyle/>
                    <a:p>
                      <a:r>
                        <a:rPr lang="en-US" sz="1800" dirty="0" smtClean="0"/>
                        <a:t>Pureed (4)</a:t>
                      </a:r>
                      <a:endParaRPr lang="en-US" sz="1800" dirty="0"/>
                    </a:p>
                  </a:txBody>
                  <a:tcPr marT="45714" marB="45714"/>
                </a:tc>
              </a:tr>
              <a:tr h="370795">
                <a:tc>
                  <a:txBody>
                    <a:bodyPr/>
                    <a:lstStyle/>
                    <a:p>
                      <a:r>
                        <a:rPr lang="en-US" sz="1800" dirty="0" err="1" smtClean="0"/>
                        <a:t>Blenderized</a:t>
                      </a:r>
                      <a:endParaRPr lang="en-US" sz="1800" dirty="0"/>
                    </a:p>
                  </a:txBody>
                  <a:tcPr marT="45714" marB="45714"/>
                </a:tc>
                <a:tc>
                  <a:txBody>
                    <a:bodyPr/>
                    <a:lstStyle/>
                    <a:p>
                      <a:r>
                        <a:rPr lang="en-US" sz="1800" dirty="0" err="1" smtClean="0"/>
                        <a:t>Liquidised</a:t>
                      </a:r>
                      <a:r>
                        <a:rPr lang="en-US" sz="1800" dirty="0" smtClean="0"/>
                        <a:t> (3)</a:t>
                      </a:r>
                      <a:endParaRPr lang="en-US" sz="1800" dirty="0"/>
                    </a:p>
                  </a:txBody>
                  <a:tcPr marT="45714" marB="45714"/>
                </a:tc>
              </a:tr>
            </a:tbl>
          </a:graphicData>
        </a:graphic>
      </p:graphicFrame>
    </p:spTree>
    <p:extLst>
      <p:ext uri="{BB962C8B-B14F-4D97-AF65-F5344CB8AC3E}">
        <p14:creationId xmlns:p14="http://schemas.microsoft.com/office/powerpoint/2010/main" val="393070927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260350"/>
            <a:ext cx="8763000" cy="1143000"/>
          </a:xfrm>
        </p:spPr>
        <p:txBody>
          <a:bodyPr/>
          <a:lstStyle/>
          <a:p>
            <a:pPr marL="525463" indent="-457200"/>
            <a:r>
              <a:rPr lang="en-CA" altLang="en-US" dirty="0" smtClean="0"/>
              <a:t>Phase One: Liquids</a:t>
            </a:r>
          </a:p>
        </p:txBody>
      </p:sp>
      <p:sp>
        <p:nvSpPr>
          <p:cNvPr id="3" name="Content Placeholder 2"/>
          <p:cNvSpPr>
            <a:spLocks noGrp="1"/>
          </p:cNvSpPr>
          <p:nvPr>
            <p:ph idx="1"/>
          </p:nvPr>
        </p:nvSpPr>
        <p:spPr>
          <a:xfrm>
            <a:off x="395289" y="1196976"/>
            <a:ext cx="8424862" cy="4824413"/>
          </a:xfrm>
        </p:spPr>
        <p:txBody>
          <a:bodyPr>
            <a:normAutofit/>
          </a:bodyPr>
          <a:lstStyle/>
          <a:p>
            <a:pPr marL="0" indent="0">
              <a:buFont typeface="Arial" charset="0"/>
              <a:buNone/>
              <a:defRPr/>
            </a:pPr>
            <a:r>
              <a:rPr lang="en-CA" sz="3100" b="1" dirty="0" smtClean="0"/>
              <a:t>Update Liquid Consistency Terminology and Definitions</a:t>
            </a:r>
          </a:p>
          <a:p>
            <a:pPr marL="0" indent="0">
              <a:buFont typeface="Arial" charset="0"/>
              <a:buNone/>
              <a:defRPr/>
            </a:pPr>
            <a:endParaRPr lang="en-CA" sz="3100" b="1" dirty="0"/>
          </a:p>
          <a:p>
            <a:pPr marL="0" indent="0">
              <a:buFont typeface="Arial" charset="0"/>
              <a:buNone/>
              <a:defRPr/>
            </a:pPr>
            <a:endParaRPr lang="en-CA" sz="3100" b="1" dirty="0" smtClean="0"/>
          </a:p>
          <a:p>
            <a:pPr marL="0" indent="0">
              <a:buFont typeface="Arial" charset="0"/>
              <a:buNone/>
              <a:defRPr/>
            </a:pPr>
            <a:endParaRPr lang="en-CA" sz="3100" b="1" dirty="0"/>
          </a:p>
          <a:p>
            <a:pPr marL="0" indent="0">
              <a:buNone/>
              <a:defRPr/>
            </a:pPr>
            <a:r>
              <a:rPr lang="en-US" altLang="en-US" sz="2800" dirty="0"/>
              <a:t>Approximately 7%  residents of PCH residents require thickened liquids</a:t>
            </a:r>
            <a:endParaRPr lang="en-US" altLang="en-US" sz="2800" i="1" dirty="0"/>
          </a:p>
          <a:p>
            <a:pPr marL="0" indent="0">
              <a:buFont typeface="Arial" charset="0"/>
              <a:buNone/>
              <a:defRPr/>
            </a:pPr>
            <a:endParaRPr lang="en-CA" sz="3100" b="1" dirty="0" smtClean="0"/>
          </a:p>
          <a:p>
            <a:pPr>
              <a:defRPr/>
            </a:pPr>
            <a:endParaRPr lang="en-CA" sz="2600" dirty="0" smtClean="0"/>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1069"/>
            <a:ext cx="914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3534787182"/>
              </p:ext>
            </p:extLst>
          </p:nvPr>
        </p:nvGraphicFramePr>
        <p:xfrm>
          <a:off x="1447800" y="2385219"/>
          <a:ext cx="6096000" cy="1112838"/>
        </p:xfrm>
        <a:graphic>
          <a:graphicData uri="http://schemas.openxmlformats.org/drawingml/2006/table">
            <a:tbl>
              <a:tblPr firstRow="1" bandRow="1">
                <a:tableStyleId>{5C22544A-7EE6-4342-B048-85BDC9FD1C3A}</a:tableStyleId>
              </a:tblPr>
              <a:tblGrid>
                <a:gridCol w="3048000"/>
                <a:gridCol w="3048000"/>
              </a:tblGrid>
              <a:tr h="370946">
                <a:tc>
                  <a:txBody>
                    <a:bodyPr/>
                    <a:lstStyle/>
                    <a:p>
                      <a:r>
                        <a:rPr lang="en-US" sz="1800" dirty="0" smtClean="0"/>
                        <a:t>Current Terminology</a:t>
                      </a:r>
                      <a:endParaRPr lang="en-US" sz="1800" dirty="0"/>
                    </a:p>
                  </a:txBody>
                  <a:tcPr marT="45733" marB="45733"/>
                </a:tc>
                <a:tc>
                  <a:txBody>
                    <a:bodyPr/>
                    <a:lstStyle/>
                    <a:p>
                      <a:r>
                        <a:rPr lang="en-US" sz="1800" dirty="0" smtClean="0"/>
                        <a:t>New Terminology</a:t>
                      </a:r>
                      <a:endParaRPr lang="en-US" sz="1800" dirty="0"/>
                    </a:p>
                  </a:txBody>
                  <a:tcPr marT="45733" marB="45733"/>
                </a:tc>
              </a:tr>
              <a:tr h="370946">
                <a:tc>
                  <a:txBody>
                    <a:bodyPr/>
                    <a:lstStyle/>
                    <a:p>
                      <a:r>
                        <a:rPr lang="en-US" sz="1800" dirty="0" smtClean="0"/>
                        <a:t>Honey Thick</a:t>
                      </a:r>
                      <a:endParaRPr lang="en-US" sz="1800" dirty="0"/>
                    </a:p>
                  </a:txBody>
                  <a:tcPr marT="45733" marB="45733"/>
                </a:tc>
                <a:tc>
                  <a:txBody>
                    <a:bodyPr/>
                    <a:lstStyle/>
                    <a:p>
                      <a:r>
                        <a:rPr lang="en-US" sz="1800" dirty="0" smtClean="0"/>
                        <a:t>Moderately Thick (3) </a:t>
                      </a:r>
                      <a:endParaRPr lang="en-US" sz="1800" dirty="0"/>
                    </a:p>
                  </a:txBody>
                  <a:tcPr marT="45733" marB="45733"/>
                </a:tc>
              </a:tr>
              <a:tr h="370946">
                <a:tc>
                  <a:txBody>
                    <a:bodyPr/>
                    <a:lstStyle/>
                    <a:p>
                      <a:r>
                        <a:rPr lang="en-US" sz="1800" dirty="0" smtClean="0"/>
                        <a:t>Nectar Thick</a:t>
                      </a:r>
                      <a:endParaRPr lang="en-US" sz="1800" dirty="0"/>
                    </a:p>
                  </a:txBody>
                  <a:tcPr marT="45733" marB="45733"/>
                </a:tc>
                <a:tc>
                  <a:txBody>
                    <a:bodyPr/>
                    <a:lstStyle/>
                    <a:p>
                      <a:r>
                        <a:rPr lang="en-US" sz="1800" dirty="0" smtClean="0"/>
                        <a:t>Mildly Thick (2)</a:t>
                      </a:r>
                      <a:endParaRPr lang="en-US" sz="1800" dirty="0"/>
                    </a:p>
                  </a:txBody>
                  <a:tcPr marT="45733" marB="45733"/>
                </a:tc>
              </a:tr>
            </a:tbl>
          </a:graphicData>
        </a:graphic>
      </p:graphicFrame>
    </p:spTree>
    <p:extLst>
      <p:ext uri="{BB962C8B-B14F-4D97-AF65-F5344CB8AC3E}">
        <p14:creationId xmlns:p14="http://schemas.microsoft.com/office/powerpoint/2010/main" val="2402289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1069"/>
            <a:ext cx="914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itle 1"/>
          <p:cNvSpPr>
            <a:spLocks noGrp="1"/>
          </p:cNvSpPr>
          <p:nvPr>
            <p:ph type="title"/>
          </p:nvPr>
        </p:nvSpPr>
        <p:spPr/>
        <p:txBody>
          <a:bodyPr/>
          <a:lstStyle/>
          <a:p>
            <a:pPr marL="525463" indent="-457200"/>
            <a:r>
              <a:rPr lang="en-CA" altLang="en-US" smtClean="0"/>
              <a:t>Changes from Manufacturers</a:t>
            </a:r>
          </a:p>
        </p:txBody>
      </p:sp>
      <p:sp>
        <p:nvSpPr>
          <p:cNvPr id="2" name="Content Placeholder 2"/>
          <p:cNvSpPr>
            <a:spLocks noGrp="1"/>
          </p:cNvSpPr>
          <p:nvPr>
            <p:ph idx="1"/>
          </p:nvPr>
        </p:nvSpPr>
        <p:spPr>
          <a:xfrm>
            <a:off x="684213" y="1196976"/>
            <a:ext cx="7772400" cy="4968875"/>
          </a:xfrm>
        </p:spPr>
        <p:txBody>
          <a:bodyPr/>
          <a:lstStyle/>
          <a:p>
            <a:pPr>
              <a:defRPr/>
            </a:pPr>
            <a:endParaRPr lang="en-CA" altLang="en-US" sz="2500" dirty="0" smtClean="0"/>
          </a:p>
          <a:p>
            <a:pPr marL="0" indent="0">
              <a:buFont typeface="Arial" charset="0"/>
              <a:buNone/>
              <a:defRPr/>
            </a:pPr>
            <a:r>
              <a:rPr lang="en-CA" altLang="en-US" sz="2500" dirty="0" smtClean="0"/>
              <a:t>Manufacturers of modified foods and fluids are moving towards meeting IDDSI guidelines starting in </a:t>
            </a:r>
            <a:r>
              <a:rPr lang="en-CA" altLang="en-US" sz="2500" b="1" u="sng" dirty="0" smtClean="0">
                <a:solidFill>
                  <a:srgbClr val="FF0000"/>
                </a:solidFill>
              </a:rPr>
              <a:t>January 2019</a:t>
            </a:r>
          </a:p>
          <a:p>
            <a:pPr>
              <a:defRPr/>
            </a:pPr>
            <a:r>
              <a:rPr lang="en-CA" altLang="en-US" sz="2500" dirty="0" smtClean="0"/>
              <a:t>You will start seeing dual labelled thickened liquids in 2019</a:t>
            </a:r>
          </a:p>
          <a:p>
            <a:pPr lvl="1">
              <a:defRPr/>
            </a:pPr>
            <a:r>
              <a:rPr lang="en-CA" altLang="en-US" sz="2100" dirty="0" smtClean="0"/>
              <a:t>Once you finish using your site product </a:t>
            </a:r>
            <a:r>
              <a:rPr lang="en-CA" altLang="en-US" sz="2100" u="sng" dirty="0" smtClean="0"/>
              <a:t>and </a:t>
            </a:r>
          </a:p>
          <a:p>
            <a:pPr lvl="1">
              <a:defRPr/>
            </a:pPr>
            <a:r>
              <a:rPr lang="en-CA" altLang="en-US" sz="2100" dirty="0" smtClean="0"/>
              <a:t>suppliers have depleted their old labelled product</a:t>
            </a:r>
          </a:p>
          <a:p>
            <a:pPr>
              <a:defRPr/>
            </a:pPr>
            <a:r>
              <a:rPr lang="en-CA" altLang="en-US" sz="2500" dirty="0" smtClean="0"/>
              <a:t>Within WRHA – changes to take place after April 2019</a:t>
            </a:r>
            <a:endParaRPr lang="en-CA" altLang="en-US" sz="2100" dirty="0" smtClean="0"/>
          </a:p>
          <a:p>
            <a:pPr>
              <a:defRPr/>
            </a:pPr>
            <a:endParaRPr lang="en-CA" altLang="en-US" sz="2500" dirty="0" smtClean="0"/>
          </a:p>
        </p:txBody>
      </p:sp>
    </p:spTree>
    <p:extLst>
      <p:ext uri="{BB962C8B-B14F-4D97-AF65-F5344CB8AC3E}">
        <p14:creationId xmlns:p14="http://schemas.microsoft.com/office/powerpoint/2010/main" val="29369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39718" y="6356356"/>
            <a:ext cx="2895600" cy="365125"/>
          </a:xfrm>
        </p:spPr>
        <p:txBody>
          <a:bodyPr/>
          <a:lstStyle/>
          <a:p>
            <a:pPr>
              <a:defRPr/>
            </a:pPr>
            <a:r>
              <a:rPr lang="en-CA" dirty="0" smtClean="0"/>
              <a:t>Copyright November 2017  - Used with permission from IDDSI</a:t>
            </a:r>
            <a:endParaRPr lang="en-US" dirty="0"/>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008" r="1008"/>
          <a:stretch>
            <a:fillRect/>
          </a:stretch>
        </p:blipFill>
        <p:spPr bwMode="auto">
          <a:xfrm>
            <a:off x="875492" y="5"/>
            <a:ext cx="9876593" cy="702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76664" y="3244334"/>
            <a:ext cx="3646260" cy="369332"/>
          </a:xfrm>
          <a:prstGeom prst="rect">
            <a:avLst/>
          </a:prstGeom>
        </p:spPr>
        <p:txBody>
          <a:bodyPr wrap="square">
            <a:spAutoFit/>
          </a:bodyPr>
          <a:lstStyle/>
          <a:p>
            <a:r>
              <a:rPr lang="en-US" dirty="0" smtClean="0"/>
              <a:t>          </a:t>
            </a:r>
            <a:endParaRPr lang="en-US" dirty="0"/>
          </a:p>
        </p:txBody>
      </p:sp>
      <p:sp>
        <p:nvSpPr>
          <p:cNvPr id="8" name="Rectangle 7"/>
          <p:cNvSpPr/>
          <p:nvPr/>
        </p:nvSpPr>
        <p:spPr>
          <a:xfrm>
            <a:off x="5248610" y="4512362"/>
            <a:ext cx="3375796" cy="646331"/>
          </a:xfrm>
          <a:prstGeom prst="rect">
            <a:avLst/>
          </a:prstGeom>
        </p:spPr>
        <p:txBody>
          <a:bodyPr wrap="none">
            <a:spAutoFit/>
          </a:bodyPr>
          <a:lstStyle/>
          <a:p>
            <a:r>
              <a:rPr lang="en-US" dirty="0">
                <a:hlinkClick r:id="rId4"/>
              </a:rPr>
              <a:t>http://viscgo.com/iddsi-flow-test</a:t>
            </a:r>
            <a:r>
              <a:rPr lang="en-US" dirty="0" smtClean="0">
                <a:hlinkClick r:id="rId4"/>
              </a:rPr>
              <a:t>/</a:t>
            </a:r>
            <a:endParaRPr lang="en-US" dirty="0" smtClean="0"/>
          </a:p>
          <a:p>
            <a:endParaRPr lang="en-US" dirty="0"/>
          </a:p>
        </p:txBody>
      </p:sp>
      <p:sp>
        <p:nvSpPr>
          <p:cNvPr id="5" name="TextBox 4"/>
          <p:cNvSpPr txBox="1"/>
          <p:nvPr/>
        </p:nvSpPr>
        <p:spPr>
          <a:xfrm>
            <a:off x="4869426" y="711011"/>
            <a:ext cx="3356560" cy="707886"/>
          </a:xfrm>
          <a:prstGeom prst="rect">
            <a:avLst/>
          </a:prstGeom>
          <a:noFill/>
        </p:spPr>
        <p:txBody>
          <a:bodyPr wrap="none" rtlCol="0">
            <a:spAutoFit/>
          </a:bodyPr>
          <a:lstStyle/>
          <a:p>
            <a:r>
              <a:rPr lang="en-US" sz="4000" dirty="0" smtClean="0"/>
              <a:t>IDDSI Flow Test</a:t>
            </a:r>
            <a:endParaRPr lang="en-US" sz="4000" dirty="0"/>
          </a:p>
        </p:txBody>
      </p:sp>
      <p:sp>
        <p:nvSpPr>
          <p:cNvPr id="9" name="TextBox 8"/>
          <p:cNvSpPr txBox="1"/>
          <p:nvPr/>
        </p:nvSpPr>
        <p:spPr>
          <a:xfrm>
            <a:off x="5497353" y="1735480"/>
            <a:ext cx="2731838" cy="2215991"/>
          </a:xfrm>
          <a:prstGeom prst="rect">
            <a:avLst/>
          </a:prstGeom>
          <a:noFill/>
        </p:spPr>
        <p:txBody>
          <a:bodyPr wrap="none" rtlCol="0">
            <a:spAutoFit/>
          </a:bodyPr>
          <a:lstStyle/>
          <a:p>
            <a:r>
              <a:rPr lang="en-US" sz="2400" b="1" dirty="0" smtClean="0"/>
              <a:t>Materials needed</a:t>
            </a:r>
            <a:r>
              <a:rPr lang="en-US" sz="2400" dirty="0" smtClean="0"/>
              <a:t>:</a:t>
            </a:r>
          </a:p>
          <a:p>
            <a:r>
              <a:rPr lang="en-US" sz="2400" dirty="0" smtClean="0"/>
              <a:t>Liquid to be tested</a:t>
            </a:r>
          </a:p>
          <a:p>
            <a:r>
              <a:rPr lang="en-US" sz="2400" dirty="0" smtClean="0"/>
              <a:t>2 syringes*</a:t>
            </a:r>
          </a:p>
          <a:p>
            <a:r>
              <a:rPr lang="en-US" sz="2400" dirty="0" smtClean="0"/>
              <a:t>Timer</a:t>
            </a:r>
          </a:p>
          <a:p>
            <a:r>
              <a:rPr lang="en-US" sz="2400" dirty="0" smtClean="0"/>
              <a:t>IDDSI flow test chart</a:t>
            </a:r>
          </a:p>
          <a:p>
            <a:endParaRPr lang="en-US" dirty="0"/>
          </a:p>
        </p:txBody>
      </p:sp>
    </p:spTree>
    <p:extLst>
      <p:ext uri="{BB962C8B-B14F-4D97-AF65-F5344CB8AC3E}">
        <p14:creationId xmlns:p14="http://schemas.microsoft.com/office/powerpoint/2010/main" val="268665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Objectives</a:t>
            </a:r>
            <a:endParaRPr lang="en-US" dirty="0"/>
          </a:p>
        </p:txBody>
      </p:sp>
      <p:sp>
        <p:nvSpPr>
          <p:cNvPr id="3" name="Content Placeholder 2"/>
          <p:cNvSpPr>
            <a:spLocks noGrp="1"/>
          </p:cNvSpPr>
          <p:nvPr>
            <p:ph idx="1"/>
          </p:nvPr>
        </p:nvSpPr>
        <p:spPr/>
        <p:txBody>
          <a:bodyPr/>
          <a:lstStyle/>
          <a:p>
            <a:r>
              <a:rPr lang="en-US" dirty="0" smtClean="0"/>
              <a:t>Introduce IDDSI</a:t>
            </a:r>
          </a:p>
          <a:p>
            <a:r>
              <a:rPr lang="en-US" dirty="0" smtClean="0"/>
              <a:t>Discuss “phase 1” implementation of liquids</a:t>
            </a:r>
          </a:p>
          <a:p>
            <a:r>
              <a:rPr lang="en-US" dirty="0" smtClean="0"/>
              <a:t>Flow Test videos and demonstration</a:t>
            </a:r>
          </a:p>
          <a:p>
            <a:r>
              <a:rPr lang="en-US" dirty="0"/>
              <a:t>Thickening Liquids </a:t>
            </a:r>
            <a:r>
              <a:rPr lang="en-US" dirty="0" smtClean="0"/>
              <a:t>Video</a:t>
            </a:r>
          </a:p>
          <a:p>
            <a:r>
              <a:rPr lang="en-US" dirty="0" smtClean="0"/>
              <a:t>Flow Test and Thickening Liquids exercise</a:t>
            </a:r>
          </a:p>
          <a:p>
            <a:r>
              <a:rPr lang="en-US" dirty="0" smtClean="0"/>
              <a:t>Discuss and plan next steps </a:t>
            </a:r>
            <a:r>
              <a:rPr lang="mr-IN" dirty="0" smtClean="0"/>
              <a:t>–</a:t>
            </a:r>
            <a:r>
              <a:rPr lang="en-US" dirty="0" smtClean="0"/>
              <a:t> implementation and education</a:t>
            </a:r>
          </a:p>
          <a:p>
            <a:r>
              <a:rPr lang="en-CA" dirty="0" smtClean="0"/>
              <a:t>Nutrition and Hydration in the Elderly</a:t>
            </a:r>
            <a:endParaRPr lang="en-US" dirty="0"/>
          </a:p>
        </p:txBody>
      </p:sp>
      <p:sp>
        <p:nvSpPr>
          <p:cNvPr id="4" name="Slide Number Placeholder 3"/>
          <p:cNvSpPr>
            <a:spLocks noGrp="1"/>
          </p:cNvSpPr>
          <p:nvPr>
            <p:ph type="sldNum" sz="quarter" idx="12"/>
          </p:nvPr>
        </p:nvSpPr>
        <p:spPr/>
        <p:txBody>
          <a:bodyPr/>
          <a:lstStyle/>
          <a:p>
            <a:pPr>
              <a:defRPr/>
            </a:pPr>
            <a:fld id="{9ED1E5F8-4181-4062-A1AD-50F06FAC5FD5}" type="slidenum">
              <a:rPr lang="en-US" smtClean="0"/>
              <a:pPr>
                <a:defRPr/>
              </a:pPr>
              <a:t>2</a:t>
            </a:fld>
            <a:endParaRPr lang="en-US"/>
          </a:p>
        </p:txBody>
      </p:sp>
    </p:spTree>
    <p:extLst>
      <p:ext uri="{BB962C8B-B14F-4D97-AF65-F5344CB8AC3E}">
        <p14:creationId xmlns:p14="http://schemas.microsoft.com/office/powerpoint/2010/main" val="2504233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a:t>
            </a:r>
            <a:r>
              <a:rPr lang="en-US" dirty="0" smtClean="0"/>
              <a:t>Test </a:t>
            </a:r>
            <a:br>
              <a:rPr lang="en-US" dirty="0" smtClean="0"/>
            </a:br>
            <a:r>
              <a:rPr lang="en-US" dirty="0" smtClean="0"/>
              <a:t>Level </a:t>
            </a:r>
            <a:r>
              <a:rPr lang="en-US" dirty="0"/>
              <a:t>2 </a:t>
            </a:r>
            <a:r>
              <a:rPr lang="en-US" dirty="0" smtClean="0"/>
              <a:t>Mildly Thick </a:t>
            </a:r>
            <a:r>
              <a:rPr lang="en-US" sz="2400" dirty="0" smtClean="0"/>
              <a:t>(Nectar Thick Fluids)</a:t>
            </a:r>
            <a:endParaRPr lang="en-US" sz="2400" dirty="0"/>
          </a:p>
        </p:txBody>
      </p:sp>
      <p:sp>
        <p:nvSpPr>
          <p:cNvPr id="3" name="Content Placeholder 2"/>
          <p:cNvSpPr>
            <a:spLocks noGrp="1"/>
          </p:cNvSpPr>
          <p:nvPr>
            <p:ph idx="1"/>
          </p:nvPr>
        </p:nvSpPr>
        <p:spPr>
          <a:xfrm>
            <a:off x="2178269" y="1606554"/>
            <a:ext cx="6858000" cy="874713"/>
          </a:xfrm>
        </p:spPr>
        <p:txBody>
          <a:bodyPr/>
          <a:lstStyle/>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CA" smtClean="0"/>
              <a:t>Copyright November 2017  - Used with permission from IDDSI</a:t>
            </a: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267" y="3419317"/>
            <a:ext cx="18954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068" y="1750538"/>
            <a:ext cx="6522935" cy="463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3105838"/>
            <a:ext cx="4572000" cy="923330"/>
          </a:xfrm>
          <a:prstGeom prst="rect">
            <a:avLst/>
          </a:prstGeom>
        </p:spPr>
        <p:txBody>
          <a:bodyPr>
            <a:spAutoFit/>
          </a:bodyPr>
          <a:lstStyle/>
          <a:p>
            <a:r>
              <a:rPr lang="en-US" dirty="0">
                <a:hlinkClick r:id="rId5"/>
              </a:rPr>
              <a:t>https://</a:t>
            </a:r>
            <a:r>
              <a:rPr lang="en-US" dirty="0" smtClean="0">
                <a:hlinkClick r:id="rId5"/>
              </a:rPr>
              <a:t>www.youtube.com/watch?v=XBqi_i0LLHw</a:t>
            </a:r>
            <a:endParaRPr lang="en-US" dirty="0" smtClean="0"/>
          </a:p>
          <a:p>
            <a:endParaRPr lang="en-US" dirty="0"/>
          </a:p>
        </p:txBody>
      </p:sp>
    </p:spTree>
    <p:extLst>
      <p:ext uri="{BB962C8B-B14F-4D97-AF65-F5344CB8AC3E}">
        <p14:creationId xmlns:p14="http://schemas.microsoft.com/office/powerpoint/2010/main" val="4139880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smtClean="0"/>
              <a:t>Copyright November 2017  - Used with permission from IDDSI</a:t>
            </a: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 y="194554"/>
            <a:ext cx="9196013" cy="601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501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Test Level 3 Moderately Thick </a:t>
            </a:r>
            <a:r>
              <a:rPr lang="en-US" sz="3200" dirty="0" smtClean="0"/>
              <a:t>(Honey Thick Liquids)</a:t>
            </a:r>
            <a:endParaRPr lang="en-US" dirty="0"/>
          </a:p>
        </p:txBody>
      </p:sp>
      <p:sp>
        <p:nvSpPr>
          <p:cNvPr id="4" name="Footer Placeholder 3"/>
          <p:cNvSpPr>
            <a:spLocks noGrp="1"/>
          </p:cNvSpPr>
          <p:nvPr>
            <p:ph type="ftr" sz="quarter" idx="11"/>
          </p:nvPr>
        </p:nvSpPr>
        <p:spPr/>
        <p:txBody>
          <a:bodyPr/>
          <a:lstStyle/>
          <a:p>
            <a:pPr>
              <a:defRPr/>
            </a:pPr>
            <a:r>
              <a:rPr lang="en-CA" smtClean="0"/>
              <a:t>Copyright November 2017  - Used with permission from IDDSI</a:t>
            </a:r>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04788"/>
            <a:ext cx="44577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44" y="1736231"/>
            <a:ext cx="6523037"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24203" y="1470772"/>
            <a:ext cx="5428153" cy="400110"/>
          </a:xfrm>
          <a:prstGeom prst="rect">
            <a:avLst/>
          </a:prstGeom>
          <a:noFill/>
        </p:spPr>
        <p:txBody>
          <a:bodyPr wrap="none" rtlCol="0">
            <a:spAutoFit/>
          </a:bodyPr>
          <a:lstStyle/>
          <a:p>
            <a:r>
              <a:rPr lang="en-US" sz="2000" dirty="0">
                <a:hlinkClick r:id="rId5"/>
              </a:rPr>
              <a:t>https://</a:t>
            </a:r>
            <a:r>
              <a:rPr lang="en-US" sz="2000" dirty="0" smtClean="0">
                <a:hlinkClick r:id="rId5"/>
              </a:rPr>
              <a:t>www.youtube.com/watch?v=SiFwiGgIPHA</a:t>
            </a:r>
            <a:r>
              <a:rPr lang="en-US" sz="2000" dirty="0" smtClean="0"/>
              <a:t> </a:t>
            </a:r>
            <a:endParaRPr lang="en-US" sz="2000" dirty="0"/>
          </a:p>
        </p:txBody>
      </p:sp>
      <p:sp>
        <p:nvSpPr>
          <p:cNvPr id="7" name="Content Placeholder 6"/>
          <p:cNvSpPr>
            <a:spLocks noGrp="1"/>
          </p:cNvSpPr>
          <p:nvPr>
            <p:ph idx="1"/>
          </p:nvPr>
        </p:nvSpPr>
        <p:spPr>
          <a:xfrm>
            <a:off x="457200" y="2101175"/>
            <a:ext cx="7830766" cy="4024989"/>
          </a:xfrm>
        </p:spPr>
        <p:txBody>
          <a:bodyPr/>
          <a:lstStyle/>
          <a:p>
            <a:endParaRPr lang="en-US" dirty="0"/>
          </a:p>
        </p:txBody>
      </p:sp>
    </p:spTree>
    <p:extLst>
      <p:ext uri="{BB962C8B-B14F-4D97-AF65-F5344CB8AC3E}">
        <p14:creationId xmlns:p14="http://schemas.microsoft.com/office/powerpoint/2010/main" val="1279239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458838" y="6173793"/>
            <a:ext cx="2895600" cy="365125"/>
          </a:xfrm>
        </p:spPr>
        <p:txBody>
          <a:bodyPr/>
          <a:lstStyle/>
          <a:p>
            <a:pPr>
              <a:defRPr/>
            </a:pPr>
            <a:r>
              <a:rPr lang="en-CA" dirty="0" smtClean="0"/>
              <a:t>Copyright November 2017  - Used with permission from IDDSI</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463" y="1910149"/>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6" y="144463"/>
            <a:ext cx="4777733" cy="673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675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1069"/>
            <a:ext cx="914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itle 1"/>
          <p:cNvSpPr>
            <a:spLocks noGrp="1"/>
          </p:cNvSpPr>
          <p:nvPr>
            <p:ph type="title"/>
          </p:nvPr>
        </p:nvSpPr>
        <p:spPr/>
        <p:txBody>
          <a:bodyPr/>
          <a:lstStyle/>
          <a:p>
            <a:pPr marL="525463" indent="-457200"/>
            <a:r>
              <a:rPr lang="en-CA" altLang="en-US" dirty="0" smtClean="0"/>
              <a:t>Thickening Liquids</a:t>
            </a:r>
          </a:p>
        </p:txBody>
      </p:sp>
      <p:sp>
        <p:nvSpPr>
          <p:cNvPr id="2" name="Content Placeholder 2"/>
          <p:cNvSpPr>
            <a:spLocks noGrp="1"/>
          </p:cNvSpPr>
          <p:nvPr>
            <p:ph idx="1"/>
          </p:nvPr>
        </p:nvSpPr>
        <p:spPr>
          <a:xfrm>
            <a:off x="684213" y="1196976"/>
            <a:ext cx="7772400" cy="4968875"/>
          </a:xfrm>
        </p:spPr>
        <p:txBody>
          <a:bodyPr/>
          <a:lstStyle/>
          <a:p>
            <a:pPr>
              <a:defRPr/>
            </a:pPr>
            <a:r>
              <a:rPr lang="en-CA" altLang="en-US" sz="2500" dirty="0" smtClean="0"/>
              <a:t>Nestle video clip</a:t>
            </a:r>
          </a:p>
          <a:p>
            <a:pPr marL="0" indent="0">
              <a:buNone/>
              <a:defRPr/>
            </a:pPr>
            <a:endParaRPr lang="en-CA" altLang="en-US" sz="2500" dirty="0" smtClean="0"/>
          </a:p>
          <a:p>
            <a:pPr>
              <a:defRPr/>
            </a:pPr>
            <a:r>
              <a:rPr lang="en-CA" altLang="en-US" sz="2500" dirty="0">
                <a:hlinkClick r:id="rId4"/>
              </a:rPr>
              <a:t>https://www.youtube.com/watch?v=</a:t>
            </a:r>
            <a:r>
              <a:rPr lang="en-CA" altLang="en-US" sz="2500" dirty="0" smtClean="0">
                <a:hlinkClick r:id="rId4"/>
              </a:rPr>
              <a:t>ryPPcoRjEV8</a:t>
            </a:r>
            <a:endParaRPr lang="en-CA" altLang="en-US" sz="2500" dirty="0" smtClean="0"/>
          </a:p>
          <a:p>
            <a:pPr>
              <a:defRPr/>
            </a:pPr>
            <a:endParaRPr lang="en-CA" altLang="en-US" sz="2500" dirty="0" smtClean="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152" y="3792055"/>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2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smtClean="0"/>
              <a:t>Copyright November 2017  - Used with permission from IDDSI</a:t>
            </a:r>
            <a:endParaRPr lang="en-US"/>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l="7657" t="10648" r="20261" b="4727"/>
          <a:stretch>
            <a:fillRect/>
          </a:stretch>
        </p:blipFill>
        <p:spPr>
          <a:xfrm>
            <a:off x="509949" y="920202"/>
            <a:ext cx="7662862" cy="50673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988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smtClean="0"/>
              <a:t>Copyright November 2017  - Used with permission from IDDSI</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09212843"/>
              </p:ext>
            </p:extLst>
          </p:nvPr>
        </p:nvGraphicFramePr>
        <p:xfrm>
          <a:off x="65846" y="442915"/>
          <a:ext cx="9078157" cy="6415087"/>
        </p:xfrm>
        <a:graphic>
          <a:graphicData uri="http://schemas.openxmlformats.org/presentationml/2006/ole">
            <mc:AlternateContent xmlns:mc="http://schemas.openxmlformats.org/markup-compatibility/2006">
              <mc:Choice xmlns:v="urn:schemas-microsoft-com:vml" Requires="v">
                <p:oleObj spid="_x0000_s6197" name="Acrobat Document" r:id="rId4" imgW="8019977" imgH="5667300" progId="AcroExch.Document.DC">
                  <p:embed/>
                </p:oleObj>
              </mc:Choice>
              <mc:Fallback>
                <p:oleObj name="Acrobat Document" r:id="rId4" imgW="8019977" imgH="5667300" progId="AcroExch.Document.DC">
                  <p:embed/>
                  <p:pic>
                    <p:nvPicPr>
                      <p:cNvPr id="0" name=""/>
                      <p:cNvPicPr/>
                      <p:nvPr/>
                    </p:nvPicPr>
                    <p:blipFill>
                      <a:blip r:embed="rId5"/>
                      <a:stretch>
                        <a:fillRect/>
                      </a:stretch>
                    </p:blipFill>
                    <p:spPr>
                      <a:xfrm>
                        <a:off x="65846" y="442915"/>
                        <a:ext cx="9078157" cy="6415087"/>
                      </a:xfrm>
                      <a:prstGeom prst="rect">
                        <a:avLst/>
                      </a:prstGeom>
                    </p:spPr>
                  </p:pic>
                </p:oleObj>
              </mc:Fallback>
            </mc:AlternateContent>
          </a:graphicData>
        </a:graphic>
      </p:graphicFrame>
    </p:spTree>
    <p:extLst>
      <p:ext uri="{BB962C8B-B14F-4D97-AF65-F5344CB8AC3E}">
        <p14:creationId xmlns:p14="http://schemas.microsoft.com/office/powerpoint/2010/main" val="2738892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Tips &amp; Tricks </a:t>
            </a:r>
            <a:br>
              <a:rPr lang="en-US" dirty="0"/>
            </a:br>
            <a:endParaRPr lang="en-US" dirty="0"/>
          </a:p>
        </p:txBody>
      </p:sp>
      <p:sp>
        <p:nvSpPr>
          <p:cNvPr id="4" name="Footer Placeholder 3"/>
          <p:cNvSpPr>
            <a:spLocks noGrp="1"/>
          </p:cNvSpPr>
          <p:nvPr>
            <p:ph type="ftr" sz="quarter" idx="11"/>
          </p:nvPr>
        </p:nvSpPr>
        <p:spPr/>
        <p:txBody>
          <a:bodyPr/>
          <a:lstStyle/>
          <a:p>
            <a:pPr>
              <a:defRPr/>
            </a:pPr>
            <a:r>
              <a:rPr lang="en-CA" smtClean="0"/>
              <a:t>Copyright November 2017  - Used with permission from IDDSI</a:t>
            </a:r>
            <a:endParaRPr lang="en-US"/>
          </a:p>
        </p:txBody>
      </p:sp>
      <p:sp>
        <p:nvSpPr>
          <p:cNvPr id="5" name="Rectangle 4"/>
          <p:cNvSpPr/>
          <p:nvPr/>
        </p:nvSpPr>
        <p:spPr>
          <a:xfrm>
            <a:off x="152401" y="832341"/>
            <a:ext cx="8804030" cy="4678204"/>
          </a:xfrm>
          <a:prstGeom prst="rect">
            <a:avLst/>
          </a:prstGeom>
        </p:spPr>
        <p:txBody>
          <a:bodyPr wrap="square">
            <a:spAutoFit/>
          </a:bodyPr>
          <a:lstStyle/>
          <a:p>
            <a:endParaRPr lang="en-US" dirty="0"/>
          </a:p>
          <a:p>
            <a:r>
              <a:rPr lang="en-US" sz="2800" dirty="0" smtClean="0"/>
              <a:t>Use the correct syringe - 10ml </a:t>
            </a:r>
            <a:r>
              <a:rPr lang="en-US" sz="2800" dirty="0"/>
              <a:t>BD™ Slip Tip Syringe </a:t>
            </a:r>
            <a:r>
              <a:rPr lang="en-US" sz="2800" dirty="0" smtClean="0"/>
              <a:t> or BD </a:t>
            </a:r>
            <a:r>
              <a:rPr lang="en-US" sz="2800" dirty="0" err="1" smtClean="0"/>
              <a:t>Luer-Lok</a:t>
            </a:r>
            <a:r>
              <a:rPr lang="en-US" sz="2800" dirty="0" smtClean="0"/>
              <a:t> Tip Syringe</a:t>
            </a:r>
          </a:p>
          <a:p>
            <a:endParaRPr lang="en-US" sz="2800" dirty="0" smtClean="0"/>
          </a:p>
          <a:p>
            <a:r>
              <a:rPr lang="en-US" sz="2800" dirty="0" smtClean="0"/>
              <a:t>Load one syringe with another syringe</a:t>
            </a:r>
          </a:p>
          <a:p>
            <a:r>
              <a:rPr lang="en-US" sz="2800" dirty="0" smtClean="0"/>
              <a:t>	-</a:t>
            </a:r>
            <a:r>
              <a:rPr lang="en-US" sz="2800" dirty="0"/>
              <a:t>ensure you have enough sample </a:t>
            </a:r>
          </a:p>
          <a:p>
            <a:r>
              <a:rPr lang="en-US" sz="2800" dirty="0" smtClean="0"/>
              <a:t>	-loading </a:t>
            </a:r>
            <a:r>
              <a:rPr lang="en-US" sz="2800" dirty="0"/>
              <a:t>the </a:t>
            </a:r>
            <a:r>
              <a:rPr lang="en-US" sz="2800" dirty="0" smtClean="0"/>
              <a:t>sample – angle the syringe</a:t>
            </a:r>
          </a:p>
          <a:p>
            <a:r>
              <a:rPr lang="en-US" sz="2800" dirty="0" smtClean="0"/>
              <a:t>	-avoid bubbles</a:t>
            </a:r>
            <a:endParaRPr lang="en-US" sz="2800" dirty="0"/>
          </a:p>
          <a:p>
            <a:endParaRPr lang="en-US" sz="2800" dirty="0" smtClean="0"/>
          </a:p>
          <a:p>
            <a:r>
              <a:rPr lang="en-US" sz="2800" dirty="0" smtClean="0"/>
              <a:t>Practice with </a:t>
            </a:r>
            <a:r>
              <a:rPr lang="en-US" sz="2800" dirty="0"/>
              <a:t>various liquid types you’re having to </a:t>
            </a:r>
            <a:r>
              <a:rPr lang="en-US" sz="2800" dirty="0" smtClean="0"/>
              <a:t>thicken</a:t>
            </a:r>
          </a:p>
          <a:p>
            <a:endParaRPr lang="en-US" sz="2800"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091" y="4922202"/>
            <a:ext cx="1859675" cy="185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656" y="5079655"/>
            <a:ext cx="1523002" cy="1523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276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IDDSI Flow Test Demonstration</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2" y="1415272"/>
            <a:ext cx="391477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139" y="1230218"/>
            <a:ext cx="6775588" cy="4818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739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66"/>
            <a:ext cx="8229600" cy="1143000"/>
          </a:xfrm>
        </p:spPr>
        <p:txBody>
          <a:bodyPr/>
          <a:lstStyle/>
          <a:p>
            <a:r>
              <a:rPr lang="en-US" dirty="0" smtClean="0"/>
              <a:t>Practice flow testing</a:t>
            </a:r>
            <a:endParaRPr lang="en-US" dirty="0"/>
          </a:p>
        </p:txBody>
      </p:sp>
      <p:sp>
        <p:nvSpPr>
          <p:cNvPr id="4" name="Slide Number Placeholder 3"/>
          <p:cNvSpPr>
            <a:spLocks noGrp="1"/>
          </p:cNvSpPr>
          <p:nvPr>
            <p:ph type="sldNum" sz="quarter" idx="12"/>
          </p:nvPr>
        </p:nvSpPr>
        <p:spPr/>
        <p:txBody>
          <a:bodyPr/>
          <a:lstStyle/>
          <a:p>
            <a:pPr>
              <a:defRPr/>
            </a:pPr>
            <a:fld id="{9ED1E5F8-4181-4062-A1AD-50F06FAC5FD5}" type="slidenum">
              <a:rPr lang="en-US" smtClean="0"/>
              <a:pPr>
                <a:defRPr/>
              </a:pPr>
              <a:t>29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75" y="1767622"/>
            <a:ext cx="391477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631" y="930914"/>
            <a:ext cx="8608356" cy="612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63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a:t>Copyright November 2017  - Used with permission from IDDSI</a:t>
            </a:r>
            <a:endParaRPr lang="en-US"/>
          </a:p>
        </p:txBody>
      </p:sp>
      <p:pic>
        <p:nvPicPr>
          <p:cNvPr id="5" name="Picture 4"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0419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5" name="Rectangle 4"/>
          <p:cNvSpPr/>
          <p:nvPr/>
        </p:nvSpPr>
        <p:spPr>
          <a:xfrm>
            <a:off x="457203" y="1219200"/>
            <a:ext cx="8100646" cy="4801314"/>
          </a:xfrm>
          <a:prstGeom prst="rect">
            <a:avLst/>
          </a:prstGeom>
        </p:spPr>
        <p:txBody>
          <a:bodyPr wrap="square">
            <a:spAutoFit/>
          </a:bodyPr>
          <a:lstStyle/>
          <a:p>
            <a:endParaRPr lang="en-US" dirty="0"/>
          </a:p>
          <a:p>
            <a:r>
              <a:rPr lang="en-US" sz="2400" dirty="0" smtClean="0"/>
              <a:t>How </a:t>
            </a:r>
            <a:r>
              <a:rPr lang="en-US" sz="2400" dirty="0"/>
              <a:t>many times should I run a liquid? </a:t>
            </a:r>
            <a:endParaRPr lang="en-US" sz="2400" dirty="0" smtClean="0"/>
          </a:p>
          <a:p>
            <a:r>
              <a:rPr lang="en-US" sz="2400" dirty="0"/>
              <a:t>	</a:t>
            </a:r>
            <a:r>
              <a:rPr lang="en-US" sz="2400" dirty="0" smtClean="0"/>
              <a:t>- 3-4 times</a:t>
            </a:r>
          </a:p>
          <a:p>
            <a:endParaRPr lang="en-US" sz="2400" dirty="0"/>
          </a:p>
          <a:p>
            <a:r>
              <a:rPr lang="en-US" sz="2400" dirty="0" smtClean="0"/>
              <a:t>What </a:t>
            </a:r>
            <a:r>
              <a:rPr lang="en-US" sz="2400" dirty="0"/>
              <a:t>kind of timer should I use? </a:t>
            </a:r>
            <a:endParaRPr lang="en-US" sz="2400" dirty="0" smtClean="0"/>
          </a:p>
          <a:p>
            <a:r>
              <a:rPr lang="en-US" sz="2400" dirty="0"/>
              <a:t>	</a:t>
            </a:r>
            <a:r>
              <a:rPr lang="en-US" sz="2400" dirty="0" smtClean="0"/>
              <a:t>- Any </a:t>
            </a:r>
            <a:r>
              <a:rPr lang="en-US" sz="2400" dirty="0"/>
              <a:t>sensitive touch timer (e.g., phone screen timers) </a:t>
            </a:r>
            <a:endParaRPr lang="en-US" sz="2400" dirty="0" smtClean="0"/>
          </a:p>
          <a:p>
            <a:endParaRPr lang="en-US" sz="2400" dirty="0" smtClean="0"/>
          </a:p>
          <a:p>
            <a:r>
              <a:rPr lang="en-US" sz="2400" dirty="0" smtClean="0"/>
              <a:t>Can syringes be re-used?</a:t>
            </a:r>
          </a:p>
          <a:p>
            <a:r>
              <a:rPr lang="en-US" sz="2400" dirty="0"/>
              <a:t>	</a:t>
            </a:r>
            <a:r>
              <a:rPr lang="en-US" sz="2400" dirty="0" smtClean="0"/>
              <a:t>- yes if they are rinsed </a:t>
            </a:r>
            <a:r>
              <a:rPr lang="en-US" sz="2400" dirty="0"/>
              <a:t>and dried between use </a:t>
            </a:r>
          </a:p>
          <a:p>
            <a:endParaRPr lang="en-US" sz="2400" dirty="0"/>
          </a:p>
          <a:p>
            <a:r>
              <a:rPr lang="en-US" sz="2400" dirty="0" smtClean="0"/>
              <a:t>How </a:t>
            </a:r>
            <a:r>
              <a:rPr lang="en-US" sz="2400" dirty="0"/>
              <a:t>should I wash my syringes? </a:t>
            </a:r>
            <a:endParaRPr lang="en-US" sz="2400" dirty="0" smtClean="0"/>
          </a:p>
          <a:p>
            <a:r>
              <a:rPr lang="en-US" sz="2400" dirty="0"/>
              <a:t>	</a:t>
            </a:r>
            <a:r>
              <a:rPr lang="en-US" sz="2400" dirty="0" smtClean="0"/>
              <a:t>-Soapy </a:t>
            </a:r>
            <a:r>
              <a:rPr lang="en-US" sz="2400" dirty="0"/>
              <a:t>warm water. 3x pump through and then 2x rinse with clean warm water. </a:t>
            </a:r>
          </a:p>
        </p:txBody>
      </p:sp>
    </p:spTree>
    <p:extLst>
      <p:ext uri="{BB962C8B-B14F-4D97-AF65-F5344CB8AC3E}">
        <p14:creationId xmlns:p14="http://schemas.microsoft.com/office/powerpoint/2010/main" val="321175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a:t>
            </a:r>
            <a:endParaRPr lang="en-US" dirty="0"/>
          </a:p>
        </p:txBody>
      </p:sp>
      <p:sp>
        <p:nvSpPr>
          <p:cNvPr id="3" name="Content Placeholder 2"/>
          <p:cNvSpPr>
            <a:spLocks noGrp="1"/>
          </p:cNvSpPr>
          <p:nvPr>
            <p:ph idx="1"/>
          </p:nvPr>
        </p:nvSpPr>
        <p:spPr/>
        <p:txBody>
          <a:bodyPr/>
          <a:lstStyle/>
          <a:p>
            <a:pPr marL="0" indent="0">
              <a:buNone/>
            </a:pPr>
            <a:r>
              <a:rPr lang="en-US" dirty="0" smtClean="0"/>
              <a:t>What needs to be done at the site level now?</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970" y="2190499"/>
            <a:ext cx="5047034" cy="3939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727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Next Steps</a:t>
            </a:r>
          </a:p>
        </p:txBody>
      </p:sp>
      <p:sp>
        <p:nvSpPr>
          <p:cNvPr id="3" name="Content Placeholder 2"/>
          <p:cNvSpPr>
            <a:spLocks noGrp="1"/>
          </p:cNvSpPr>
          <p:nvPr>
            <p:ph idx="1"/>
          </p:nvPr>
        </p:nvSpPr>
        <p:spPr>
          <a:xfrm>
            <a:off x="457200" y="1643062"/>
            <a:ext cx="8229600" cy="4713288"/>
          </a:xfrm>
        </p:spPr>
        <p:txBody>
          <a:bodyPr/>
          <a:lstStyle/>
          <a:p>
            <a:pPr marL="0" indent="0">
              <a:buNone/>
              <a:defRPr/>
            </a:pPr>
            <a:r>
              <a:rPr lang="en-CA" altLang="en-US" sz="3600" dirty="0" smtClean="0"/>
              <a:t>Identify </a:t>
            </a:r>
            <a:r>
              <a:rPr lang="en-CA" altLang="en-US" sz="3600" dirty="0"/>
              <a:t>site </a:t>
            </a:r>
            <a:r>
              <a:rPr lang="en-CA" altLang="en-US" sz="3600" dirty="0" smtClean="0"/>
              <a:t>leaders</a:t>
            </a:r>
          </a:p>
          <a:p>
            <a:pPr marL="0" indent="0">
              <a:buNone/>
              <a:defRPr/>
            </a:pPr>
            <a:r>
              <a:rPr lang="en-CA" altLang="en-US" sz="3600" dirty="0" smtClean="0"/>
              <a:t>	Food production </a:t>
            </a:r>
          </a:p>
          <a:p>
            <a:pPr marL="0" indent="0">
              <a:buNone/>
              <a:defRPr/>
            </a:pPr>
            <a:r>
              <a:rPr lang="en-CA" altLang="en-US" sz="3600" dirty="0" smtClean="0"/>
              <a:t>	Education</a:t>
            </a:r>
            <a:endParaRPr lang="en-CA" altLang="en-US" sz="3600" dirty="0"/>
          </a:p>
          <a:p>
            <a:pPr marL="0" indent="0">
              <a:buFont typeface="Arial" charset="0"/>
              <a:buNone/>
              <a:defRPr/>
            </a:pPr>
            <a:endParaRPr lang="en-US" sz="4000" dirty="0" smtClean="0"/>
          </a:p>
        </p:txBody>
      </p:sp>
      <p:sp>
        <p:nvSpPr>
          <p:cNvPr id="4" name="Slide Number Placeholder 3"/>
          <p:cNvSpPr>
            <a:spLocks noGrp="1"/>
          </p:cNvSpPr>
          <p:nvPr>
            <p:ph type="sldNum" sz="quarter" idx="12"/>
          </p:nvPr>
        </p:nvSpPr>
        <p:spPr/>
        <p:txBody>
          <a:bodyPr/>
          <a:lstStyle/>
          <a:p>
            <a:pPr>
              <a:defRPr/>
            </a:pPr>
            <a:fld id="{1432B872-478D-4957-9C40-BA93ED2C385B}" type="slidenum">
              <a:rPr lang="en-US" smtClean="0"/>
              <a:pPr>
                <a:defRPr/>
              </a:pPr>
              <a:t>32</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002" y="3735421"/>
            <a:ext cx="5023797" cy="282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392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a:t>
            </a:r>
            <a:endParaRPr lang="en-US" dirty="0"/>
          </a:p>
        </p:txBody>
      </p:sp>
      <p:sp>
        <p:nvSpPr>
          <p:cNvPr id="3" name="Content Placeholder 2"/>
          <p:cNvSpPr>
            <a:spLocks noGrp="1"/>
          </p:cNvSpPr>
          <p:nvPr>
            <p:ph idx="1"/>
          </p:nvPr>
        </p:nvSpPr>
        <p:spPr>
          <a:xfrm>
            <a:off x="457200" y="1191643"/>
            <a:ext cx="8229600" cy="4525963"/>
          </a:xfrm>
        </p:spPr>
        <p:txBody>
          <a:bodyPr/>
          <a:lstStyle/>
          <a:p>
            <a:r>
              <a:rPr lang="en-US" altLang="en-US" dirty="0"/>
              <a:t>Flow test current products to determine IDDSI level</a:t>
            </a:r>
          </a:p>
          <a:p>
            <a:r>
              <a:rPr lang="en-CA" altLang="en-US" dirty="0" smtClean="0"/>
              <a:t>Modify </a:t>
            </a:r>
            <a:r>
              <a:rPr lang="en-CA" altLang="en-US" dirty="0"/>
              <a:t>or develop recipes for liquids compliant with IDDSI </a:t>
            </a:r>
            <a:r>
              <a:rPr lang="en-CA" altLang="en-US" dirty="0" smtClean="0"/>
              <a:t>levels: kitchen and unit </a:t>
            </a:r>
          </a:p>
          <a:p>
            <a:r>
              <a:rPr lang="en-US" dirty="0" smtClean="0"/>
              <a:t>Dual </a:t>
            </a:r>
            <a:r>
              <a:rPr lang="en-US" dirty="0"/>
              <a:t>label product availability</a:t>
            </a:r>
          </a:p>
          <a:p>
            <a:r>
              <a:rPr lang="en-US" dirty="0" smtClean="0"/>
              <a:t>Update terminology:</a:t>
            </a:r>
          </a:p>
          <a:p>
            <a:pPr lvl="1"/>
            <a:r>
              <a:rPr lang="en-US" sz="2400" dirty="0" smtClean="0"/>
              <a:t>Orientation material</a:t>
            </a:r>
          </a:p>
          <a:p>
            <a:pPr lvl="1"/>
            <a:r>
              <a:rPr lang="en-US" sz="2400" dirty="0" smtClean="0"/>
              <a:t>Production and service tools</a:t>
            </a:r>
          </a:p>
          <a:p>
            <a:pPr lvl="1"/>
            <a:r>
              <a:rPr lang="en-US" sz="2400" dirty="0" smtClean="0"/>
              <a:t>Policies and procedures</a:t>
            </a:r>
          </a:p>
          <a:p>
            <a:pPr lvl="1"/>
            <a:r>
              <a:rPr lang="en-US" sz="2400" dirty="0" smtClean="0"/>
              <a:t>Point of service considerations</a:t>
            </a:r>
            <a:endParaRPr lang="en-US" sz="2400" dirty="0"/>
          </a:p>
        </p:txBody>
      </p:sp>
      <p:sp>
        <p:nvSpPr>
          <p:cNvPr id="4" name="Footer Placeholder 3"/>
          <p:cNvSpPr>
            <a:spLocks noGrp="1"/>
          </p:cNvSpPr>
          <p:nvPr>
            <p:ph type="ftr" sz="quarter" idx="11"/>
          </p:nvPr>
        </p:nvSpPr>
        <p:spPr/>
        <p:txBody>
          <a:bodyPr/>
          <a:lstStyle/>
          <a:p>
            <a:pPr>
              <a:defRPr/>
            </a:pPr>
            <a:r>
              <a:rPr lang="en-CA" dirty="0" smtClean="0"/>
              <a:t>Copyright November 2017  - Used with permission from IDDSI</a:t>
            </a:r>
            <a:endParaRPr lang="en-US" dirty="0"/>
          </a:p>
        </p:txBody>
      </p:sp>
    </p:spTree>
    <p:extLst>
      <p:ext uri="{BB962C8B-B14F-4D97-AF65-F5344CB8AC3E}">
        <p14:creationId xmlns:p14="http://schemas.microsoft.com/office/powerpoint/2010/main" val="2862956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Dual Labeling:</a:t>
            </a:r>
            <a:br>
              <a:rPr lang="en-US" dirty="0" smtClean="0"/>
            </a:br>
            <a:r>
              <a:rPr lang="en-US" dirty="0" smtClean="0"/>
              <a:t>Lyons Magnus/Sysco Juice</a:t>
            </a:r>
            <a:endParaRPr lang="en-US" dirty="0"/>
          </a:p>
        </p:txBody>
      </p:sp>
      <p:pic>
        <p:nvPicPr>
          <p:cNvPr id="942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3691" b="2212"/>
          <a:stretch/>
        </p:blipFill>
        <p:spPr bwMode="auto">
          <a:xfrm>
            <a:off x="3486912" y="1828800"/>
            <a:ext cx="2133600" cy="50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4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Hormel Milk</a:t>
            </a:r>
            <a:br>
              <a:rPr lang="en-US" dirty="0" smtClean="0"/>
            </a:br>
            <a:r>
              <a:rPr lang="en-US" dirty="0" smtClean="0"/>
              <a:t>Old label            New label</a:t>
            </a:r>
            <a:endParaRPr lang="en-US" dirty="0"/>
          </a:p>
        </p:txBody>
      </p:sp>
      <p:pic>
        <p:nvPicPr>
          <p:cNvPr id="952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3" y="1524006"/>
            <a:ext cx="6019801" cy="512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657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2800" b="1" smtClean="0">
                <a:ea typeface="MS PGothic" pitchFamily="34" charset="-128"/>
              </a:rPr>
              <a:t>Industry Resources</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4719"/>
            <a:ext cx="914400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7657" t="10648" r="20261" b="4727"/>
          <a:stretch>
            <a:fillRect/>
          </a:stretch>
        </p:blipFill>
        <p:spPr>
          <a:xfrm>
            <a:off x="989013" y="1143000"/>
            <a:ext cx="7662862" cy="5067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70304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Labelling – </a:t>
            </a:r>
            <a:r>
              <a:rPr lang="en-US" dirty="0" err="1" smtClean="0"/>
              <a:t>ThickenUp</a:t>
            </a:r>
            <a:r>
              <a:rPr lang="en-US" dirty="0" smtClean="0"/>
              <a:t>(Clear)</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3729" y="1906627"/>
            <a:ext cx="4663103" cy="224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729" y="4527384"/>
            <a:ext cx="5005197" cy="179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664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18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80" t="13370" r="66935" b="17106"/>
          <a:stretch/>
        </p:blipFill>
        <p:spPr bwMode="auto">
          <a:xfrm>
            <a:off x="2133602" y="376088"/>
            <a:ext cx="5152293" cy="648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201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63"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783" t="19219" r="32142" b="15972"/>
          <a:stretch/>
        </p:blipFill>
        <p:spPr bwMode="auto">
          <a:xfrm>
            <a:off x="1828800" y="162218"/>
            <a:ext cx="5105400" cy="640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44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7CCF8E6F-C4AC-4A7F-BFE4-4ED1B7CFF042}"/>
              </a:ext>
            </a:extLst>
          </p:cNvPr>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a:extLst>
              <a:ext uri="{FF2B5EF4-FFF2-40B4-BE49-F238E27FC236}">
                <a16:creationId xmlns:a16="http://schemas.microsoft.com/office/drawing/2014/main" xmlns="" id="{5A27BB9D-6C7E-4548-87DB-EF82FEA0D79A}"/>
              </a:ext>
            </a:extLst>
          </p:cNvPr>
          <p:cNvPicPr>
            <a:picLocks noChangeAspect="1"/>
          </p:cNvPicPr>
          <p:nvPr/>
        </p:nvPicPr>
        <p:blipFill>
          <a:blip r:embed="rId3"/>
          <a:stretch>
            <a:fillRect/>
          </a:stretch>
        </p:blipFill>
        <p:spPr>
          <a:xfrm>
            <a:off x="0" y="4"/>
            <a:ext cx="9144000" cy="6857999"/>
          </a:xfrm>
          <a:prstGeom prst="rect">
            <a:avLst/>
          </a:prstGeom>
        </p:spPr>
      </p:pic>
    </p:spTree>
    <p:extLst>
      <p:ext uri="{BB962C8B-B14F-4D97-AF65-F5344CB8AC3E}">
        <p14:creationId xmlns:p14="http://schemas.microsoft.com/office/powerpoint/2010/main" val="3428462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4738" y="644769"/>
            <a:ext cx="6890080" cy="769441"/>
          </a:xfrm>
          <a:prstGeom prst="rect">
            <a:avLst/>
          </a:prstGeom>
          <a:noFill/>
        </p:spPr>
        <p:txBody>
          <a:bodyPr wrap="square" rtlCol="0">
            <a:spAutoFit/>
          </a:bodyPr>
          <a:lstStyle/>
          <a:p>
            <a:pPr algn="ctr"/>
            <a:r>
              <a:rPr lang="en-US" sz="4400" dirty="0" smtClean="0">
                <a:solidFill>
                  <a:prstClr val="black"/>
                </a:solidFill>
              </a:rPr>
              <a:t>Resources</a:t>
            </a:r>
            <a:endParaRPr lang="en-US" sz="4400" dirty="0">
              <a:solidFill>
                <a:prstClr val="black"/>
              </a:solidFill>
            </a:endParaRPr>
          </a:p>
        </p:txBody>
      </p:sp>
      <p:sp>
        <p:nvSpPr>
          <p:cNvPr id="6" name="Rectangle 5"/>
          <p:cNvSpPr/>
          <p:nvPr/>
        </p:nvSpPr>
        <p:spPr>
          <a:xfrm>
            <a:off x="180164" y="1879259"/>
            <a:ext cx="8499231" cy="2308324"/>
          </a:xfrm>
          <a:prstGeom prst="rect">
            <a:avLst/>
          </a:prstGeom>
        </p:spPr>
        <p:txBody>
          <a:bodyPr wrap="square">
            <a:spAutoFit/>
          </a:bodyPr>
          <a:lstStyle/>
          <a:p>
            <a:r>
              <a:rPr lang="en-US" sz="4000" dirty="0" smtClean="0">
                <a:solidFill>
                  <a:prstClr val="black"/>
                </a:solidFill>
              </a:rPr>
              <a:t>Resources – </a:t>
            </a:r>
            <a:r>
              <a:rPr lang="en-US" sz="4000" dirty="0" smtClean="0">
                <a:solidFill>
                  <a:prstClr val="black"/>
                </a:solidFill>
                <a:hlinkClick r:id="rId3"/>
              </a:rPr>
              <a:t>www.iddsi.org</a:t>
            </a:r>
            <a:r>
              <a:rPr lang="en-US" sz="4000" dirty="0" smtClean="0">
                <a:solidFill>
                  <a:prstClr val="black"/>
                </a:solidFill>
              </a:rPr>
              <a:t> </a:t>
            </a:r>
          </a:p>
          <a:p>
            <a:r>
              <a:rPr lang="en-US" sz="4000" dirty="0" smtClean="0">
                <a:solidFill>
                  <a:prstClr val="black"/>
                </a:solidFill>
              </a:rPr>
              <a:t>Videos</a:t>
            </a:r>
          </a:p>
          <a:p>
            <a:r>
              <a:rPr lang="en-US" sz="4000" dirty="0" smtClean="0">
                <a:solidFill>
                  <a:prstClr val="black"/>
                </a:solidFill>
              </a:rPr>
              <a:t>Posters – WRHA</a:t>
            </a:r>
          </a:p>
          <a:p>
            <a:endParaRPr lang="en-US" sz="2400" dirty="0">
              <a:solidFill>
                <a:prstClr val="black"/>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380" y="3346318"/>
            <a:ext cx="4399397" cy="321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850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2016 - Used with permission from IDDSI</a:t>
            </a:r>
            <a:endParaRPr lang="en-US"/>
          </a:p>
        </p:txBody>
      </p:sp>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9023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pic>
        <p:nvPicPr>
          <p:cNvPr id="1026" name="Picture 2" descr="Image result for iddsi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705" y="462598"/>
            <a:ext cx="4109527" cy="6278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8545157">
            <a:off x="3293957" y="2539796"/>
            <a:ext cx="2251340" cy="523220"/>
          </a:xfrm>
          <a:prstGeom prst="rect">
            <a:avLst/>
          </a:prstGeom>
          <a:noFill/>
        </p:spPr>
        <p:txBody>
          <a:bodyPr wrap="square" rtlCol="0">
            <a:spAutoFit/>
          </a:bodyPr>
          <a:lstStyle/>
          <a:p>
            <a:pPr eaLnBrk="1" fontAlgn="auto" hangingPunct="1">
              <a:spcBef>
                <a:spcPts val="0"/>
              </a:spcBef>
              <a:spcAft>
                <a:spcPts val="0"/>
              </a:spcAft>
            </a:pPr>
            <a:r>
              <a:rPr lang="en-CA" sz="2800" b="1" dirty="0" smtClean="0">
                <a:solidFill>
                  <a:srgbClr val="FFFF00"/>
                </a:solidFill>
                <a:latin typeface="Calibri" panose="020F0502020204030204"/>
              </a:rPr>
              <a:t>FOR FUTURE</a:t>
            </a:r>
            <a:endParaRPr lang="en-CA" sz="2800" b="1" dirty="0">
              <a:solidFill>
                <a:srgbClr val="FFFF00"/>
              </a:solidFill>
              <a:latin typeface="Calibri" panose="020F0502020204030204"/>
            </a:endParaRPr>
          </a:p>
        </p:txBody>
      </p:sp>
      <p:sp>
        <p:nvSpPr>
          <p:cNvPr id="5" name="TextBox 4"/>
          <p:cNvSpPr txBox="1"/>
          <p:nvPr/>
        </p:nvSpPr>
        <p:spPr>
          <a:xfrm>
            <a:off x="5555477" y="3466972"/>
            <a:ext cx="600075" cy="523220"/>
          </a:xfrm>
          <a:prstGeom prst="rect">
            <a:avLst/>
          </a:prstGeom>
          <a:noFill/>
        </p:spPr>
        <p:txBody>
          <a:bodyPr wrap="square" rtlCol="0">
            <a:spAutoFit/>
          </a:bodyPr>
          <a:lstStyle/>
          <a:p>
            <a:pPr eaLnBrk="1" fontAlgn="auto" hangingPunct="1">
              <a:spcBef>
                <a:spcPts val="0"/>
              </a:spcBef>
              <a:spcAft>
                <a:spcPts val="0"/>
              </a:spcAft>
            </a:pPr>
            <a:r>
              <a:rPr lang="en-CA" sz="2800" dirty="0">
                <a:solidFill>
                  <a:srgbClr val="FF0000"/>
                </a:solidFill>
                <a:latin typeface="Calibri" panose="020F0502020204030204"/>
              </a:rPr>
              <a:t>X</a:t>
            </a:r>
          </a:p>
        </p:txBody>
      </p:sp>
      <p:sp>
        <p:nvSpPr>
          <p:cNvPr id="7" name="TextBox 6"/>
          <p:cNvSpPr txBox="1"/>
          <p:nvPr/>
        </p:nvSpPr>
        <p:spPr>
          <a:xfrm>
            <a:off x="5555477" y="4887615"/>
            <a:ext cx="600075" cy="523220"/>
          </a:xfrm>
          <a:prstGeom prst="rect">
            <a:avLst/>
          </a:prstGeom>
          <a:noFill/>
        </p:spPr>
        <p:txBody>
          <a:bodyPr wrap="square" rtlCol="0">
            <a:spAutoFit/>
          </a:bodyPr>
          <a:lstStyle/>
          <a:p>
            <a:pPr eaLnBrk="1" fontAlgn="auto" hangingPunct="1">
              <a:spcBef>
                <a:spcPts val="0"/>
              </a:spcBef>
              <a:spcAft>
                <a:spcPts val="0"/>
              </a:spcAft>
            </a:pPr>
            <a:r>
              <a:rPr lang="en-CA" sz="2800" dirty="0">
                <a:solidFill>
                  <a:srgbClr val="FF0000"/>
                </a:solidFill>
                <a:latin typeface="Calibri" panose="020F0502020204030204"/>
              </a:rPr>
              <a:t>X</a:t>
            </a:r>
          </a:p>
        </p:txBody>
      </p:sp>
      <p:sp>
        <p:nvSpPr>
          <p:cNvPr id="9" name="TextBox 8"/>
          <p:cNvSpPr txBox="1"/>
          <p:nvPr/>
        </p:nvSpPr>
        <p:spPr>
          <a:xfrm>
            <a:off x="5555477" y="5378143"/>
            <a:ext cx="600075" cy="523220"/>
          </a:xfrm>
          <a:prstGeom prst="rect">
            <a:avLst/>
          </a:prstGeom>
          <a:noFill/>
        </p:spPr>
        <p:txBody>
          <a:bodyPr wrap="square" rtlCol="0">
            <a:spAutoFit/>
          </a:bodyPr>
          <a:lstStyle/>
          <a:p>
            <a:pPr eaLnBrk="1" fontAlgn="auto" hangingPunct="1">
              <a:spcBef>
                <a:spcPts val="0"/>
              </a:spcBef>
              <a:spcAft>
                <a:spcPts val="0"/>
              </a:spcAft>
            </a:pPr>
            <a:r>
              <a:rPr lang="en-CA" sz="2800" dirty="0">
                <a:solidFill>
                  <a:srgbClr val="FF0000"/>
                </a:solidFill>
                <a:latin typeface="Calibri" panose="020F0502020204030204"/>
              </a:rPr>
              <a:t>X</a:t>
            </a:r>
          </a:p>
        </p:txBody>
      </p:sp>
      <p:sp>
        <p:nvSpPr>
          <p:cNvPr id="6" name="TextBox 5"/>
          <p:cNvSpPr txBox="1"/>
          <p:nvPr/>
        </p:nvSpPr>
        <p:spPr>
          <a:xfrm>
            <a:off x="6169232" y="3466973"/>
            <a:ext cx="2057400" cy="646331"/>
          </a:xfrm>
          <a:prstGeom prst="rect">
            <a:avLst/>
          </a:prstGeom>
          <a:noFill/>
        </p:spPr>
        <p:txBody>
          <a:bodyPr wrap="square" rtlCol="0">
            <a:spAutoFit/>
          </a:bodyPr>
          <a:lstStyle/>
          <a:p>
            <a:pPr eaLnBrk="1" fontAlgn="auto" hangingPunct="1">
              <a:spcBef>
                <a:spcPts val="0"/>
              </a:spcBef>
              <a:spcAft>
                <a:spcPts val="0"/>
              </a:spcAft>
            </a:pPr>
            <a:r>
              <a:rPr lang="en-CA" dirty="0" smtClean="0">
                <a:solidFill>
                  <a:prstClr val="black"/>
                </a:solidFill>
                <a:latin typeface="Calibri" panose="020F0502020204030204"/>
              </a:rPr>
              <a:t>=PUREED WITH NO LIQUID</a:t>
            </a:r>
            <a:endParaRPr lang="en-CA" dirty="0">
              <a:solidFill>
                <a:prstClr val="black"/>
              </a:solidFill>
              <a:latin typeface="Calibri" panose="020F0502020204030204"/>
            </a:endParaRPr>
          </a:p>
        </p:txBody>
      </p:sp>
      <p:sp>
        <p:nvSpPr>
          <p:cNvPr id="10" name="TextBox 9"/>
          <p:cNvSpPr txBox="1"/>
          <p:nvPr/>
        </p:nvSpPr>
        <p:spPr>
          <a:xfrm>
            <a:off x="6432389" y="4888468"/>
            <a:ext cx="1812484" cy="369332"/>
          </a:xfrm>
          <a:prstGeom prst="rect">
            <a:avLst/>
          </a:prstGeom>
          <a:noFill/>
        </p:spPr>
        <p:txBody>
          <a:bodyPr wrap="none" rtlCol="0">
            <a:spAutoFit/>
          </a:bodyPr>
          <a:lstStyle/>
          <a:p>
            <a:pPr eaLnBrk="1" fontAlgn="auto" hangingPunct="1">
              <a:spcBef>
                <a:spcPts val="0"/>
              </a:spcBef>
              <a:spcAft>
                <a:spcPts val="0"/>
              </a:spcAft>
            </a:pPr>
            <a:r>
              <a:rPr lang="en-CA" dirty="0" smtClean="0">
                <a:solidFill>
                  <a:prstClr val="black"/>
                </a:solidFill>
                <a:latin typeface="Calibri" panose="020F0502020204030204"/>
              </a:rPr>
              <a:t>- FOR PEDIATRICS</a:t>
            </a:r>
            <a:endParaRPr lang="en-CA" dirty="0">
              <a:solidFill>
                <a:prstClr val="black"/>
              </a:solidFill>
              <a:latin typeface="Calibri" panose="020F0502020204030204"/>
            </a:endParaRPr>
          </a:p>
        </p:txBody>
      </p:sp>
      <p:sp>
        <p:nvSpPr>
          <p:cNvPr id="11" name="TextBox 10"/>
          <p:cNvSpPr txBox="1"/>
          <p:nvPr/>
        </p:nvSpPr>
        <p:spPr>
          <a:xfrm>
            <a:off x="6636117" y="5410835"/>
            <a:ext cx="1236749" cy="369332"/>
          </a:xfrm>
          <a:prstGeom prst="rect">
            <a:avLst/>
          </a:prstGeom>
          <a:noFill/>
        </p:spPr>
        <p:txBody>
          <a:bodyPr wrap="none" rtlCol="0">
            <a:spAutoFit/>
          </a:bodyPr>
          <a:lstStyle/>
          <a:p>
            <a:pPr eaLnBrk="1" fontAlgn="auto" hangingPunct="1">
              <a:spcBef>
                <a:spcPts val="0"/>
              </a:spcBef>
              <a:spcAft>
                <a:spcPts val="0"/>
              </a:spcAft>
            </a:pPr>
            <a:r>
              <a:rPr lang="en-CA" dirty="0" smtClean="0">
                <a:solidFill>
                  <a:prstClr val="black"/>
                </a:solidFill>
                <a:latin typeface="Calibri" panose="020F0502020204030204"/>
              </a:rPr>
              <a:t>= REGULAR</a:t>
            </a:r>
            <a:endParaRPr lang="en-CA" dirty="0">
              <a:solidFill>
                <a:prstClr val="black"/>
              </a:solidFill>
              <a:latin typeface="Calibri" panose="020F0502020204030204"/>
            </a:endParaRPr>
          </a:p>
        </p:txBody>
      </p:sp>
    </p:spTree>
    <p:extLst>
      <p:ext uri="{BB962C8B-B14F-4D97-AF65-F5344CB8AC3E}">
        <p14:creationId xmlns:p14="http://schemas.microsoft.com/office/powerpoint/2010/main" val="3456415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IDDSI</a:t>
            </a:r>
            <a:endParaRPr lang="en-US" dirty="0"/>
          </a:p>
        </p:txBody>
      </p:sp>
      <p:sp>
        <p:nvSpPr>
          <p:cNvPr id="3" name="Subtitle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Evidence Review</a:t>
            </a:r>
            <a:endParaRPr lang="en-US" dirty="0"/>
          </a:p>
        </p:txBody>
      </p:sp>
    </p:spTree>
    <p:extLst>
      <p:ext uri="{BB962C8B-B14F-4D97-AF65-F5344CB8AC3E}">
        <p14:creationId xmlns:p14="http://schemas.microsoft.com/office/powerpoint/2010/main" val="779306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Dysphagia</a:t>
            </a:r>
            <a:endParaRPr lang="en-US" dirty="0"/>
          </a:p>
        </p:txBody>
      </p:sp>
      <p:sp>
        <p:nvSpPr>
          <p:cNvPr id="3" name="Content Placeholder 2"/>
          <p:cNvSpPr>
            <a:spLocks noGrp="1"/>
          </p:cNvSpPr>
          <p:nvPr>
            <p:ph idx="1"/>
          </p:nvPr>
        </p:nvSpPr>
        <p:spPr/>
        <p:txBody>
          <a:bodyPr/>
          <a:lstStyle/>
          <a:p>
            <a:r>
              <a:rPr lang="en-US" dirty="0" smtClean="0"/>
              <a:t>Affects approximately 8% of the world’s population</a:t>
            </a:r>
          </a:p>
          <a:p>
            <a:r>
              <a:rPr lang="en-US" dirty="0" smtClean="0"/>
              <a:t>Affects 35-60% of the institutionalized elderly</a:t>
            </a:r>
          </a:p>
          <a:p>
            <a:r>
              <a:rPr lang="en-US" dirty="0" smtClean="0"/>
              <a:t>Physiological changes with age like tooth loss, muscle weakness, less saliva in the mouth are common with increasing age</a:t>
            </a:r>
          </a:p>
          <a:p>
            <a:r>
              <a:rPr lang="en-US" dirty="0" smtClean="0"/>
              <a:t>The modification of food texture and liquid thickness is the corner stone of dysphagia </a:t>
            </a:r>
            <a:r>
              <a:rPr lang="en-US" dirty="0" err="1" smtClean="0"/>
              <a:t>managment</a:t>
            </a:r>
            <a:endParaRPr lang="en-US" dirty="0" smtClean="0"/>
          </a:p>
          <a:p>
            <a:endParaRPr lang="en-US" dirty="0"/>
          </a:p>
        </p:txBody>
      </p:sp>
    </p:spTree>
    <p:extLst>
      <p:ext uri="{BB962C8B-B14F-4D97-AF65-F5344CB8AC3E}">
        <p14:creationId xmlns:p14="http://schemas.microsoft.com/office/powerpoint/2010/main" val="1905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Chewing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Poor dentition is a common reason for the use of texture modified foods and liquids</a:t>
            </a:r>
          </a:p>
          <a:p>
            <a:r>
              <a:rPr lang="en-US" dirty="0" smtClean="0"/>
              <a:t>Approx. 44% of older adults have significant dental problems which affect eating</a:t>
            </a:r>
          </a:p>
          <a:p>
            <a:r>
              <a:rPr lang="en-US" dirty="0" smtClean="0"/>
              <a:t>Inefficient chewing increases the risk for chocking</a:t>
            </a:r>
          </a:p>
          <a:p>
            <a:r>
              <a:rPr lang="en-US" dirty="0" smtClean="0"/>
              <a:t>People who wear dentures may taste foods differently and may have impacted sensation when it comes to the force of chewing</a:t>
            </a:r>
          </a:p>
          <a:p>
            <a:r>
              <a:rPr lang="en-US" dirty="0" smtClean="0"/>
              <a:t>Studies have reported that 80% of denture wearers have chewing difficulties and 40% reported swallowing difficulties</a:t>
            </a:r>
            <a:endParaRPr lang="en-US" dirty="0"/>
          </a:p>
        </p:txBody>
      </p:sp>
    </p:spTree>
    <p:extLst>
      <p:ext uri="{BB962C8B-B14F-4D97-AF65-F5344CB8AC3E}">
        <p14:creationId xmlns:p14="http://schemas.microsoft.com/office/powerpoint/2010/main" val="6383714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 liquids pose an increased risk of aspiration for people with dysphagia</a:t>
            </a:r>
          </a:p>
          <a:p>
            <a:r>
              <a:rPr lang="en-US" dirty="0" smtClean="0"/>
              <a:t>Thickened fluids move slower and allow more time for the airway to close to allow for a safer swallow</a:t>
            </a:r>
          </a:p>
          <a:p>
            <a:r>
              <a:rPr lang="en-US" dirty="0" smtClean="0"/>
              <a:t>The use of thickened liquids has been linked to dehydration and urinary tract infections.  </a:t>
            </a:r>
          </a:p>
          <a:p>
            <a:r>
              <a:rPr lang="en-US" dirty="0" smtClean="0"/>
              <a:t>Recommending thickened liquids may limit the variety of liquids offered and those provided may not be well-liked, resulting in reduced intake</a:t>
            </a:r>
            <a:endParaRPr lang="en-US" dirty="0"/>
          </a:p>
        </p:txBody>
      </p:sp>
    </p:spTree>
    <p:extLst>
      <p:ext uri="{BB962C8B-B14F-4D97-AF65-F5344CB8AC3E}">
        <p14:creationId xmlns:p14="http://schemas.microsoft.com/office/powerpoint/2010/main" val="31198510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Recommendations</a:t>
            </a:r>
            <a:endParaRPr lang="en-US" dirty="0"/>
          </a:p>
        </p:txBody>
      </p:sp>
      <p:sp>
        <p:nvSpPr>
          <p:cNvPr id="3" name="Content Placeholder 2"/>
          <p:cNvSpPr>
            <a:spLocks noGrp="1"/>
          </p:cNvSpPr>
          <p:nvPr>
            <p:ph idx="1"/>
          </p:nvPr>
        </p:nvSpPr>
        <p:spPr/>
        <p:txBody>
          <a:bodyPr>
            <a:normAutofit/>
          </a:bodyPr>
          <a:lstStyle/>
          <a:p>
            <a:r>
              <a:rPr lang="en-US" sz="2400" dirty="0"/>
              <a:t>Appropriate fluid consistencies may be provided by ready to use commercially thickened products which are advantageous as they provide a consistent product.</a:t>
            </a:r>
          </a:p>
          <a:p>
            <a:r>
              <a:rPr lang="en-US" sz="2400" dirty="0"/>
              <a:t>Where thickened liquids are prepared on-site, care should be taken to facilitate the most appropriate thickness level. This can be achieved by following IDDSI guidelines.</a:t>
            </a:r>
          </a:p>
          <a:p>
            <a:r>
              <a:rPr lang="en-US" sz="2400" dirty="0"/>
              <a:t>Hydration is important. Consider additional ways to increase fluid intake, for example</a:t>
            </a:r>
            <a:r>
              <a:rPr lang="en-US" sz="2400" dirty="0" smtClean="0"/>
              <a:t>, fluids </a:t>
            </a:r>
            <a:r>
              <a:rPr lang="en-US" sz="2400" dirty="0"/>
              <a:t>between meal programs or other sources of fluids. </a:t>
            </a:r>
          </a:p>
          <a:p>
            <a:endParaRPr lang="en-US" dirty="0"/>
          </a:p>
        </p:txBody>
      </p:sp>
    </p:spTree>
    <p:extLst>
      <p:ext uri="{BB962C8B-B14F-4D97-AF65-F5344CB8AC3E}">
        <p14:creationId xmlns:p14="http://schemas.microsoft.com/office/powerpoint/2010/main" val="759470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Taste Test </a:t>
            </a:r>
            <a:r>
              <a:rPr lang="mr-IN" dirty="0" smtClean="0"/>
              <a:t>–</a:t>
            </a:r>
            <a:r>
              <a:rPr lang="en-US" dirty="0" smtClean="0"/>
              <a:t> Thick Milk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your consideration:</a:t>
            </a:r>
          </a:p>
          <a:p>
            <a:r>
              <a:rPr lang="en-US" dirty="0" smtClean="0"/>
              <a:t>Pour 125 ml of thickened milk for yourself </a:t>
            </a:r>
          </a:p>
          <a:p>
            <a:r>
              <a:rPr lang="en-US" dirty="0" smtClean="0"/>
              <a:t>Now taste it. What do you taste? Do you like it? Do you even like milk?</a:t>
            </a:r>
          </a:p>
          <a:p>
            <a:r>
              <a:rPr lang="en-US" dirty="0" smtClean="0"/>
              <a:t>Now finish the portion that you provided for yourself. Could you do it? How long did it take to consume? </a:t>
            </a:r>
          </a:p>
          <a:p>
            <a:r>
              <a:rPr lang="en-US" dirty="0" smtClean="0"/>
              <a:t>Remember this when considering time and patient / resident preferences at meal and snack time</a:t>
            </a:r>
          </a:p>
          <a:p>
            <a:endParaRPr lang="en-US" dirty="0"/>
          </a:p>
        </p:txBody>
      </p:sp>
    </p:spTree>
    <p:extLst>
      <p:ext uri="{BB962C8B-B14F-4D97-AF65-F5344CB8AC3E}">
        <p14:creationId xmlns:p14="http://schemas.microsoft.com/office/powerpoint/2010/main" val="1909515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Acceptance of Modified Foods and Liquids</a:t>
            </a:r>
            <a:endParaRPr lang="en-US" sz="4000" dirty="0"/>
          </a:p>
        </p:txBody>
      </p:sp>
      <p:sp>
        <p:nvSpPr>
          <p:cNvPr id="3" name="Content Placeholder 2"/>
          <p:cNvSpPr>
            <a:spLocks noGrp="1"/>
          </p:cNvSpPr>
          <p:nvPr>
            <p:ph idx="1"/>
          </p:nvPr>
        </p:nvSpPr>
        <p:spPr>
          <a:xfrm>
            <a:off x="164592" y="1600206"/>
            <a:ext cx="8796528" cy="4525963"/>
          </a:xfrm>
        </p:spPr>
        <p:txBody>
          <a:bodyPr/>
          <a:lstStyle/>
          <a:p>
            <a:r>
              <a:rPr lang="en-US" dirty="0" smtClean="0"/>
              <a:t>Low acceptability and resulting poor adherence with modified food and liquids can contribute to an increased risk of inadequate nutrition</a:t>
            </a:r>
          </a:p>
          <a:p>
            <a:r>
              <a:rPr lang="en-US" dirty="0" smtClean="0"/>
              <a:t>Although taste is very important, appearance is also believed to affect food intake. If the food is not considered visually appealing, it may be perceived poorly. Likewise positive presentation of textured modified foods and fluids, positively improves intake in persons with dysphagia</a:t>
            </a:r>
            <a:endParaRPr lang="en-US" dirty="0"/>
          </a:p>
        </p:txBody>
      </p:sp>
    </p:spTree>
    <p:extLst>
      <p:ext uri="{BB962C8B-B14F-4D97-AF65-F5344CB8AC3E}">
        <p14:creationId xmlns:p14="http://schemas.microsoft.com/office/powerpoint/2010/main" val="327471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3480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Independence</a:t>
            </a:r>
            <a:endParaRPr lang="en-US" dirty="0"/>
          </a:p>
        </p:txBody>
      </p:sp>
      <p:sp>
        <p:nvSpPr>
          <p:cNvPr id="3" name="Content Placeholder 2"/>
          <p:cNvSpPr>
            <a:spLocks noGrp="1"/>
          </p:cNvSpPr>
          <p:nvPr>
            <p:ph idx="1"/>
          </p:nvPr>
        </p:nvSpPr>
        <p:spPr/>
        <p:txBody>
          <a:bodyPr/>
          <a:lstStyle/>
          <a:p>
            <a:r>
              <a:rPr lang="en-US" dirty="0" smtClean="0"/>
              <a:t>Feeding dependence poses a risk for aspiration in patients with dysphagia due to factors like uncontrolled presentation of food</a:t>
            </a:r>
          </a:p>
          <a:p>
            <a:r>
              <a:rPr lang="en-US" dirty="0" smtClean="0"/>
              <a:t>Environmental modifications such as reducing noise level, increasing lighting and removing “extras’ on the table may aid in feeding independence.</a:t>
            </a:r>
            <a:endParaRPr lang="en-US" dirty="0"/>
          </a:p>
        </p:txBody>
      </p:sp>
    </p:spTree>
    <p:extLst>
      <p:ext uri="{BB962C8B-B14F-4D97-AF65-F5344CB8AC3E}">
        <p14:creationId xmlns:p14="http://schemas.microsoft.com/office/powerpoint/2010/main" val="3551669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Mealtime Experience</a:t>
            </a:r>
            <a:endParaRPr lang="en-US" sz="3600" dirty="0"/>
          </a:p>
        </p:txBody>
      </p:sp>
      <p:sp>
        <p:nvSpPr>
          <p:cNvPr id="3" name="Content Placeholder 2"/>
          <p:cNvSpPr>
            <a:spLocks noGrp="1"/>
          </p:cNvSpPr>
          <p:nvPr>
            <p:ph idx="1"/>
          </p:nvPr>
        </p:nvSpPr>
        <p:spPr/>
        <p:txBody>
          <a:bodyPr/>
          <a:lstStyle/>
          <a:p>
            <a:pPr marL="0" indent="0">
              <a:buNone/>
            </a:pPr>
            <a:r>
              <a:rPr lang="en-US" dirty="0" smtClean="0"/>
              <a:t>“Mealtime is a social experience. It is important to consider how dysphagia and or self feeding challenges impact a patient’s or resident’s enjoyment of meals. Embarrassment with the texture of food, or the need for assistance may lead to reduced oral intake and social isolation. Eating with others in a calm relaxed, supportive environment maximizes swallowing safety, consumption of food and enjoyment of meals”.</a:t>
            </a:r>
            <a:endParaRPr lang="en-US" dirty="0"/>
          </a:p>
        </p:txBody>
      </p:sp>
    </p:spTree>
    <p:extLst>
      <p:ext uri="{BB962C8B-B14F-4D97-AF65-F5344CB8AC3E}">
        <p14:creationId xmlns:p14="http://schemas.microsoft.com/office/powerpoint/2010/main" val="3027547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2016 - Used with permission from IDDSI</a:t>
            </a:r>
            <a:endParaRPr lang="en-US"/>
          </a:p>
        </p:txBody>
      </p:sp>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8429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6984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4507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CA"/>
              <a:t>Copyright November 2017  - Used with permission from IDDSI</a:t>
            </a:r>
            <a:endParaRPr lang="en-US"/>
          </a:p>
        </p:txBody>
      </p:sp>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7900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of the (current) Continuum</a:t>
            </a:r>
            <a:endParaRPr lang="en-US" dirty="0"/>
          </a:p>
        </p:txBody>
      </p:sp>
      <p:sp>
        <p:nvSpPr>
          <p:cNvPr id="3" name="Content Placeholder 2"/>
          <p:cNvSpPr>
            <a:spLocks noGrp="1"/>
          </p:cNvSpPr>
          <p:nvPr>
            <p:ph idx="1"/>
          </p:nvPr>
        </p:nvSpPr>
        <p:spPr/>
        <p:txBody>
          <a:bodyPr/>
          <a:lstStyle/>
          <a:p>
            <a:r>
              <a:rPr lang="en-US" sz="4400" dirty="0" smtClean="0"/>
              <a:t>Soft</a:t>
            </a:r>
          </a:p>
          <a:p>
            <a:r>
              <a:rPr lang="en-US" sz="4400" dirty="0" smtClean="0"/>
              <a:t>Soft-minced</a:t>
            </a:r>
          </a:p>
          <a:p>
            <a:r>
              <a:rPr lang="en-US" sz="4400" dirty="0" smtClean="0"/>
              <a:t>Minced</a:t>
            </a:r>
          </a:p>
          <a:p>
            <a:r>
              <a:rPr lang="en-US" sz="4400" dirty="0" smtClean="0"/>
              <a:t>Total minced</a:t>
            </a:r>
            <a:endParaRPr lang="en-US" sz="4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612" y="1600206"/>
            <a:ext cx="3672191" cy="367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191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UANDARYGAMESETTING" val="&lt;QuandaryGameSetting&gt;&lt;GameOptions&gt;&lt;skipWelcome&gt;False&lt;/skipWelcome&gt;&lt;option Version=&quot;1&quot;&gt;&lt;skipOptionScreen&gt;False&lt;/skipOptionScreen&gt;&lt;scoringOption&gt;0&lt;/scoringOption&gt;&lt;questionPerGame&gt;0&lt;/questionPerGame&gt;&lt;loopGame&gt;off&lt;/loopGame&gt;&lt;timeBetweenGames&gt;0&lt;/timeBetweenGames&gt;&lt;skipWelcomeMovie&gt;False&lt;/skipWelcomeMovie&gt;&lt;gameMode&gt;0&lt;/gameMode&gt;&lt;numTeams&gt;0&lt;/numTeams&gt;&lt;UseTeamsFromParticipantList&gt;True&lt;/UseTeamsFromParticipantList&gt;&lt;/option&gt;&lt;/GameOptions&gt;&lt;QuandaryTopicsStore /&gt;&lt;/QuandaryGameSetting&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16646</TotalTime>
  <Words>3274</Words>
  <Application>Microsoft Office PowerPoint</Application>
  <PresentationFormat>On-screen Show (4:3)</PresentationFormat>
  <Paragraphs>430</Paragraphs>
  <Slides>52</Slides>
  <Notes>46</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52</vt:i4>
      </vt:variant>
    </vt:vector>
  </HeadingPairs>
  <TitlesOfParts>
    <vt:vector size="57" baseType="lpstr">
      <vt:lpstr>Office Theme</vt:lpstr>
      <vt:lpstr>1_Office Theme</vt:lpstr>
      <vt:lpstr>2_Office Theme</vt:lpstr>
      <vt:lpstr>3_Office Theme</vt:lpstr>
      <vt:lpstr>Acrobat Document</vt:lpstr>
      <vt:lpstr>Bringing you up to Speed….</vt:lpstr>
      <vt:lpstr>Today’s Objectives</vt:lpstr>
      <vt:lpstr>PowerPoint Presentation</vt:lpstr>
      <vt:lpstr>PowerPoint Presentation</vt:lpstr>
      <vt:lpstr>PowerPoint Presentation</vt:lpstr>
      <vt:lpstr>PowerPoint Presentation</vt:lpstr>
      <vt:lpstr>PowerPoint Presentation</vt:lpstr>
      <vt:lpstr>PowerPoint Presentation</vt:lpstr>
      <vt:lpstr>Middle of the (current) Continuum</vt:lpstr>
      <vt:lpstr>PowerPoint Presentation</vt:lpstr>
      <vt:lpstr>PowerPoint Presentation</vt:lpstr>
      <vt:lpstr>PowerPoint Presentation</vt:lpstr>
      <vt:lpstr>PowerPoint Presentation</vt:lpstr>
      <vt:lpstr>PowerPoint Presentation</vt:lpstr>
      <vt:lpstr>PowerPoint Presentation</vt:lpstr>
      <vt:lpstr>Recommendation for Future Focus… Implementation of food textures in 2020</vt:lpstr>
      <vt:lpstr>Phase One: Liquids</vt:lpstr>
      <vt:lpstr>Changes from Manufacturers</vt:lpstr>
      <vt:lpstr>PowerPoint Presentation</vt:lpstr>
      <vt:lpstr>Flow Test  Level 2 Mildly Thick (Nectar Thick Fluids)</vt:lpstr>
      <vt:lpstr>PowerPoint Presentation</vt:lpstr>
      <vt:lpstr>Flow Test Level 3 Moderately Thick (Honey Thick Liquids)</vt:lpstr>
      <vt:lpstr>PowerPoint Presentation</vt:lpstr>
      <vt:lpstr>Thickening Liquids</vt:lpstr>
      <vt:lpstr>PowerPoint Presentation</vt:lpstr>
      <vt:lpstr>PowerPoint Presentation</vt:lpstr>
      <vt:lpstr>Mixing Tips &amp; Tricks  </vt:lpstr>
      <vt:lpstr>IDDSI Flow Test Demonstration</vt:lpstr>
      <vt:lpstr>Practice flow testing</vt:lpstr>
      <vt:lpstr>FAQ</vt:lpstr>
      <vt:lpstr>Focus groups</vt:lpstr>
      <vt:lpstr>Next Steps</vt:lpstr>
      <vt:lpstr>Production</vt:lpstr>
      <vt:lpstr>Dual Labeling: Lyons Magnus/Sysco Juice</vt:lpstr>
      <vt:lpstr>Hormel Milk Old label            New label</vt:lpstr>
      <vt:lpstr>Industry Resources</vt:lpstr>
      <vt:lpstr>Dual Labelling – ThickenUp(Clear)</vt:lpstr>
      <vt:lpstr>PowerPoint Presentation</vt:lpstr>
      <vt:lpstr>PowerPoint Presentation</vt:lpstr>
      <vt:lpstr>PowerPoint Presentation</vt:lpstr>
      <vt:lpstr>PowerPoint Presentation</vt:lpstr>
      <vt:lpstr>PowerPoint Presentation</vt:lpstr>
      <vt:lpstr>IDDSI</vt:lpstr>
      <vt:lpstr>Dysphagia</vt:lpstr>
      <vt:lpstr>Chewing</vt:lpstr>
      <vt:lpstr>Hydration</vt:lpstr>
      <vt:lpstr>Additional Recommendations</vt:lpstr>
      <vt:lpstr>Taste Test – Thick Milk</vt:lpstr>
      <vt:lpstr>Acceptance of Modified Foods and Liquids</vt:lpstr>
      <vt:lpstr>Feeding Independence</vt:lpstr>
      <vt:lpstr>The Mealtime Experience</vt:lpstr>
      <vt:lpstr>PowerPoint Presentation</vt:lpstr>
    </vt:vector>
  </TitlesOfParts>
  <Company>Two Short Giraffes Pty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on the menu at the global village?</dc:title>
  <dc:creator>Peter Lam;julie.cichero@iddsi.com</dc:creator>
  <cp:lastModifiedBy>Jean Helps</cp:lastModifiedBy>
  <cp:revision>601</cp:revision>
  <cp:lastPrinted>2019-01-16T22:27:34Z</cp:lastPrinted>
  <dcterms:created xsi:type="dcterms:W3CDTF">2013-03-12T04:21:08Z</dcterms:created>
  <dcterms:modified xsi:type="dcterms:W3CDTF">2019-01-23T13:47:19Z</dcterms:modified>
</cp:coreProperties>
</file>