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445" r:id="rId3"/>
    <p:sldId id="446" r:id="rId4"/>
    <p:sldId id="442" r:id="rId5"/>
    <p:sldId id="439" r:id="rId6"/>
    <p:sldId id="432" r:id="rId7"/>
    <p:sldId id="417" r:id="rId8"/>
    <p:sldId id="418" r:id="rId9"/>
    <p:sldId id="259" r:id="rId10"/>
    <p:sldId id="415" r:id="rId11"/>
    <p:sldId id="414" r:id="rId12"/>
    <p:sldId id="413" r:id="rId13"/>
    <p:sldId id="419" r:id="rId14"/>
    <p:sldId id="438" r:id="rId15"/>
    <p:sldId id="416" r:id="rId16"/>
    <p:sldId id="424" r:id="rId17"/>
    <p:sldId id="423" r:id="rId18"/>
    <p:sldId id="420" r:id="rId19"/>
    <p:sldId id="447" r:id="rId20"/>
    <p:sldId id="425" r:id="rId21"/>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Henderson" initials="KH" lastIdx="1" clrIdx="0">
    <p:extLst>
      <p:ext uri="{19B8F6BF-5375-455C-9EA6-DF929625EA0E}">
        <p15:presenceInfo xmlns:p15="http://schemas.microsoft.com/office/powerpoint/2012/main" userId="S-1-5-21-372916917-897920272-1844936127-138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785"/>
    <a:srgbClr val="FFFFFF"/>
    <a:srgbClr val="D7ECED"/>
    <a:srgbClr val="003960"/>
    <a:srgbClr val="BCCA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6374" autoAdjust="0"/>
  </p:normalViewPr>
  <p:slideViewPr>
    <p:cSldViewPr>
      <p:cViewPr varScale="1">
        <p:scale>
          <a:sx n="151" d="100"/>
          <a:sy n="151" d="100"/>
        </p:scale>
        <p:origin x="342" y="138"/>
      </p:cViewPr>
      <p:guideLst>
        <p:guide orient="horz" pos="1620"/>
        <p:guide pos="2880"/>
      </p:guideLst>
    </p:cSldViewPr>
  </p:slideViewPr>
  <p:outlineViewPr>
    <p:cViewPr>
      <p:scale>
        <a:sx n="33" d="100"/>
        <a:sy n="33" d="100"/>
      </p:scale>
      <p:origin x="0" y="37114"/>
    </p:cViewPr>
  </p:outlineViewPr>
  <p:notesTextViewPr>
    <p:cViewPr>
      <p:scale>
        <a:sx n="100" d="100"/>
        <a:sy n="100" d="100"/>
      </p:scale>
      <p:origin x="0" y="0"/>
    </p:cViewPr>
  </p:notesTextViewPr>
  <p:sorterViewPr>
    <p:cViewPr>
      <p:scale>
        <a:sx n="190" d="100"/>
        <a:sy n="190" d="100"/>
      </p:scale>
      <p:origin x="0" y="4548"/>
    </p:cViewPr>
  </p:sorterViewPr>
  <p:notesViewPr>
    <p:cSldViewPr>
      <p:cViewPr varScale="1">
        <p:scale>
          <a:sx n="86" d="100"/>
          <a:sy n="86" d="100"/>
        </p:scale>
        <p:origin x="382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A3-4248-B075-593B00B8AA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A3-4248-B075-593B00B8AA7C}"/>
              </c:ext>
            </c:extLst>
          </c:dPt>
          <c:cat>
            <c:strRef>
              <c:f>Sheet1!$A$2:$A$3</c:f>
              <c:strCache>
                <c:ptCount val="2"/>
                <c:pt idx="0">
                  <c:v>Mainstream housing</c:v>
                </c:pt>
                <c:pt idx="1">
                  <c:v>Collective Dwellings</c:v>
                </c:pt>
              </c:strCache>
            </c:strRef>
          </c:cat>
          <c:val>
            <c:numRef>
              <c:f>Sheet1!$B$2:$B$3</c:f>
              <c:numCache>
                <c:formatCode>General</c:formatCode>
                <c:ptCount val="2"/>
                <c:pt idx="0">
                  <c:v>93.2</c:v>
                </c:pt>
                <c:pt idx="1">
                  <c:v>6.8</c:v>
                </c:pt>
              </c:numCache>
            </c:numRef>
          </c:val>
          <c:extLst>
            <c:ext xmlns:c16="http://schemas.microsoft.com/office/drawing/2014/chart" uri="{C3380CC4-5D6E-409C-BE32-E72D297353CC}">
              <c16:uniqueId val="{00000000-A9A6-4118-8828-79D3B2092E7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A16724-83E0-448A-A70D-4B86E5EFE3BD}"/>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2158C638-788B-4670-9833-2511E732F6D2}"/>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4904606E-3B64-46DD-B7F3-21B887F5F8B8}" type="datetimeFigureOut">
              <a:rPr lang="en-US"/>
              <a:pPr>
                <a:defRPr/>
              </a:pPr>
              <a:t>2/4/2025</a:t>
            </a:fld>
            <a:endParaRPr lang="en-US"/>
          </a:p>
        </p:txBody>
      </p:sp>
      <p:sp>
        <p:nvSpPr>
          <p:cNvPr id="4" name="Footer Placeholder 3">
            <a:extLst>
              <a:ext uri="{FF2B5EF4-FFF2-40B4-BE49-F238E27FC236}">
                <a16:creationId xmlns:a16="http://schemas.microsoft.com/office/drawing/2014/main" id="{67DDF724-0879-4B7D-9937-77ACCDC9ACDA}"/>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5108BC24-18CC-4EF9-AFC4-09F2EAC8DCE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09AB55C-C81B-49B1-9BA2-C0046C39B9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13FAF3-FA94-4A2B-AE76-1DD934A5B8DC}"/>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9A053D11-A61D-4E6E-9676-3C2F3DD97437}"/>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5B761ED8-0D51-4D0B-9B95-0C9C1BA77E9A}" type="datetimeFigureOut">
              <a:rPr lang="en-US"/>
              <a:pPr>
                <a:defRPr/>
              </a:pPr>
              <a:t>2/4/2025</a:t>
            </a:fld>
            <a:endParaRPr lang="en-US"/>
          </a:p>
        </p:txBody>
      </p:sp>
      <p:sp>
        <p:nvSpPr>
          <p:cNvPr id="4" name="Slide Image Placeholder 3">
            <a:extLst>
              <a:ext uri="{FF2B5EF4-FFF2-40B4-BE49-F238E27FC236}">
                <a16:creationId xmlns:a16="http://schemas.microsoft.com/office/drawing/2014/main" id="{85CF5FCB-C3E8-4C39-A39F-EC225E4D3DD0}"/>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F6B18EB-ED26-445D-844F-91A509A63199}"/>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4F610A2-78A1-45FC-9084-85DE57E0E048}"/>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77F31A9-F1A6-4AD6-964F-EACD122EBB62}"/>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B2D5BC5-9D96-431C-A069-2F0C4E7B1F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466AEF9-3AC6-4F94-A47D-1E5FB59208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3650DCE-5903-4057-B199-DE558349D0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Website: https://wrha.mb.ca/support-services-to-seniors/</a:t>
            </a:r>
          </a:p>
          <a:p>
            <a:endParaRPr lang="en-US" altLang="en-US" dirty="0"/>
          </a:p>
        </p:txBody>
      </p:sp>
      <p:sp>
        <p:nvSpPr>
          <p:cNvPr id="11268" name="Slide Number Placeholder 3">
            <a:extLst>
              <a:ext uri="{FF2B5EF4-FFF2-40B4-BE49-F238E27FC236}">
                <a16:creationId xmlns:a16="http://schemas.microsoft.com/office/drawing/2014/main" id="{B404374F-BA20-41C8-BBD3-D56E6D410E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74359F-7C31-4DFF-B5DB-14E51BF493B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1,132 suites </a:t>
            </a:r>
          </a:p>
          <a:p>
            <a:r>
              <a:rPr lang="en-US" dirty="0"/>
              <a:t>To assist in providing an environment that meets the needs of older adults and reduces the likelihood of institutionalization, urgent care, emergency admissions, etc. </a:t>
            </a:r>
          </a:p>
          <a:p>
            <a:endParaRPr lang="en-US" dirty="0"/>
          </a:p>
        </p:txBody>
      </p:sp>
      <p:sp>
        <p:nvSpPr>
          <p:cNvPr id="4" name="Slide Number Placeholder 3"/>
          <p:cNvSpPr>
            <a:spLocks noGrp="1"/>
          </p:cNvSpPr>
          <p:nvPr>
            <p:ph type="sldNum" sz="quarter" idx="5"/>
          </p:nvPr>
        </p:nvSpPr>
        <p:spPr/>
        <p:txBody>
          <a:bodyPr/>
          <a:lstStyle/>
          <a:p>
            <a:pPr>
              <a:defRPr/>
            </a:pPr>
            <a:fld id="{3B2D5BC5-9D96-431C-A069-2F0C4E7B1F23}" type="slidenum">
              <a:rPr lang="en-US" altLang="en-US" smtClean="0"/>
              <a:pPr>
                <a:defRPr/>
              </a:pPr>
              <a:t>12</a:t>
            </a:fld>
            <a:endParaRPr lang="en-US" altLang="en-US"/>
          </a:p>
        </p:txBody>
      </p:sp>
    </p:spTree>
    <p:extLst>
      <p:ext uri="{BB962C8B-B14F-4D97-AF65-F5344CB8AC3E}">
        <p14:creationId xmlns:p14="http://schemas.microsoft.com/office/powerpoint/2010/main" val="163890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E7F62B3-528D-43AA-BD99-32CB316A1F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7EFEC77-0367-4949-906B-094AA347AA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https://wrha.mb.ca/support-services-to-seniors/senior-centres/</a:t>
            </a:r>
          </a:p>
        </p:txBody>
      </p:sp>
      <p:sp>
        <p:nvSpPr>
          <p:cNvPr id="27652" name="Slide Number Placeholder 3">
            <a:extLst>
              <a:ext uri="{FF2B5EF4-FFF2-40B4-BE49-F238E27FC236}">
                <a16:creationId xmlns:a16="http://schemas.microsoft.com/office/drawing/2014/main" id="{A518F8D7-98DC-432A-9282-D25C6C2E44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0E9305-3088-4D18-A524-2E1A5BAB7AF0}" type="slidenum">
              <a:rPr lang="en-US" altLang="en-US" smtClean="0"/>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E7F62B3-528D-43AA-BD99-32CB316A1F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7EFEC77-0367-4949-906B-094AA347AA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https://wrha.mb.ca/support-services-to-seniors/senior-centres/</a:t>
            </a:r>
          </a:p>
        </p:txBody>
      </p:sp>
      <p:sp>
        <p:nvSpPr>
          <p:cNvPr id="27652" name="Slide Number Placeholder 3">
            <a:extLst>
              <a:ext uri="{FF2B5EF4-FFF2-40B4-BE49-F238E27FC236}">
                <a16:creationId xmlns:a16="http://schemas.microsoft.com/office/drawing/2014/main" id="{A518F8D7-98DC-432A-9282-D25C6C2E44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0E9305-3088-4D18-A524-2E1A5BAB7AF0}" type="slidenum">
              <a:rPr lang="en-US" altLang="en-US" smtClean="0"/>
              <a:pPr/>
              <a:t>14</a:t>
            </a:fld>
            <a:endParaRPr lang="en-US" altLang="en-US"/>
          </a:p>
        </p:txBody>
      </p:sp>
    </p:spTree>
    <p:extLst>
      <p:ext uri="{BB962C8B-B14F-4D97-AF65-F5344CB8AC3E}">
        <p14:creationId xmlns:p14="http://schemas.microsoft.com/office/powerpoint/2010/main" val="24262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4241041-6806-4605-BD6D-398201A4C4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8E3C506-233E-4D27-A5AC-232BF64C39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https://www.manitobaseniorcentres.com/</a:t>
            </a:r>
          </a:p>
          <a:p>
            <a:endParaRPr lang="en-US" altLang="en-US"/>
          </a:p>
        </p:txBody>
      </p:sp>
      <p:sp>
        <p:nvSpPr>
          <p:cNvPr id="29700" name="Slide Number Placeholder 3">
            <a:extLst>
              <a:ext uri="{FF2B5EF4-FFF2-40B4-BE49-F238E27FC236}">
                <a16:creationId xmlns:a16="http://schemas.microsoft.com/office/drawing/2014/main" id="{35508404-F79A-49F7-8295-72C6E16070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81E7C6-B048-4E09-BD2F-2C994BE5D215}" type="slidenum">
              <a:rPr lang="en-US" altLang="en-US" smtClean="0"/>
              <a:pPr/>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9D4C796-8CE2-45D9-B3DE-E71344E485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EB6AAB2-72AA-4C0E-9A68-F3242FAF21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https://www.cnib.ca/en?region=mb</a:t>
            </a:r>
          </a:p>
          <a:p>
            <a:endParaRPr lang="en-US" altLang="en-US"/>
          </a:p>
        </p:txBody>
      </p:sp>
      <p:sp>
        <p:nvSpPr>
          <p:cNvPr id="33796" name="Slide Number Placeholder 3">
            <a:extLst>
              <a:ext uri="{FF2B5EF4-FFF2-40B4-BE49-F238E27FC236}">
                <a16:creationId xmlns:a16="http://schemas.microsoft.com/office/drawing/2014/main" id="{D299EF57-AB31-42CA-8334-298F514DF7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E4A87F-CD93-49F4-8C52-85D0C97307FA}" type="slidenum">
              <a:rPr lang="en-US" altLang="en-US" smtClean="0"/>
              <a:pPr/>
              <a:t>16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6BA6C21-F67D-4C29-8192-09D01B047F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6954883-E614-47FF-9DC9-33BD3B09D6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https://alzheimer.mb.ca/</a:t>
            </a:r>
          </a:p>
          <a:p>
            <a:endParaRPr lang="en-US" altLang="en-US" dirty="0"/>
          </a:p>
        </p:txBody>
      </p:sp>
      <p:sp>
        <p:nvSpPr>
          <p:cNvPr id="31748" name="Slide Number Placeholder 3">
            <a:extLst>
              <a:ext uri="{FF2B5EF4-FFF2-40B4-BE49-F238E27FC236}">
                <a16:creationId xmlns:a16="http://schemas.microsoft.com/office/drawing/2014/main" id="{80474138-9238-461B-906D-A91FE91EAB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5B03F9-2F1B-4314-A80B-5AAB1CCA53D7}" type="slidenum">
              <a:rPr lang="en-US" altLang="en-US" smtClean="0"/>
              <a:pPr/>
              <a:t>17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EA0DE4D-8DE0-4D5C-AAE4-0F64FDF261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0B8B55E-2471-4D1A-8B9A-16AEA05A65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https://www.aosupportservices.ca/</a:t>
            </a:r>
          </a:p>
          <a:p>
            <a:endParaRPr lang="en-US" altLang="en-US" dirty="0"/>
          </a:p>
          <a:p>
            <a:r>
              <a:rPr lang="en-US" altLang="en-US" dirty="0"/>
              <a:t>Information and referrals - information about a wide range of services for older adults and links or refers them to the network of programs that exist in the community.</a:t>
            </a:r>
          </a:p>
          <a:p>
            <a:r>
              <a:rPr lang="en-US" altLang="en-US" dirty="0"/>
              <a:t>Counseling - Some of the services available address loneliness, death of a family member, loss of health and adult-child, grandchild/aging parent relationships.</a:t>
            </a:r>
          </a:p>
          <a:p>
            <a:r>
              <a:rPr lang="en-US" altLang="en-US" dirty="0"/>
              <a:t>Housing – connect with a housing project coordinator and housing guide.</a:t>
            </a:r>
          </a:p>
          <a:p>
            <a:r>
              <a:rPr lang="en-US" altLang="en-US" dirty="0"/>
              <a:t>Legal services -  on matters such as wills, powers of attorney and health care directives.</a:t>
            </a:r>
          </a:p>
          <a:p>
            <a:r>
              <a:rPr lang="en-US" altLang="en-US" dirty="0"/>
              <a:t>Entry Program for Older Adult Immigrants - orientation for newcomers about living in Canada; Health and aging in Canada; Canadian laws and citizenship; Housing and community information and conversation circles to practice English skills. </a:t>
            </a:r>
          </a:p>
          <a:p>
            <a:r>
              <a:rPr lang="en-US" altLang="en-US" dirty="0"/>
              <a:t>This Full House (hoarding) - assist older adults whose “stuff” fills their homes and limits their lives.</a:t>
            </a:r>
          </a:p>
          <a:p>
            <a:r>
              <a:rPr lang="en-US" altLang="en-US" dirty="0"/>
              <a:t>Caregiving with Confidence – supports caregivers of older adults through information and referrals; telephone and group support; Ring a Ride and respite services </a:t>
            </a:r>
          </a:p>
          <a:p>
            <a:r>
              <a:rPr lang="en-US" altLang="en-US" dirty="0"/>
              <a:t>Senior Centre Without Walls - offers a unique opportunity for socially isolated older adults. Free half-hour programs are accessed through a toll-free number.</a:t>
            </a:r>
          </a:p>
          <a:p>
            <a:r>
              <a:rPr lang="en-US" altLang="en-US" dirty="0"/>
              <a:t>Older Victim Services - service developed in partnership with A &amp; O and the Winnipeg Police Service. Assistance is provided to older adults who have been victims of property crime, such as a break-in to their residence, and personal crimes, such as assault or robbery.</a:t>
            </a:r>
          </a:p>
          <a:p>
            <a:r>
              <a:rPr lang="en-US" altLang="en-US" dirty="0" err="1"/>
              <a:t>SafetyAid</a:t>
            </a:r>
            <a:r>
              <a:rPr lang="en-US" altLang="en-US" dirty="0"/>
              <a:t> – falls prevention program that gives seniors a greater sense of safety and security in their homes. </a:t>
            </a:r>
          </a:p>
          <a:p>
            <a:r>
              <a:rPr lang="en-US" altLang="en-US" dirty="0"/>
              <a:t>Connect Program (formerly friendly visiting) - assist socially isolated older adults living within the community in Winnipeg, connecting them to resources that will facilitate independent living. </a:t>
            </a:r>
          </a:p>
          <a:p>
            <a:r>
              <a:rPr lang="en-US" altLang="en-US" dirty="0"/>
              <a:t>Volunteer Opportunities - flexible volunteer opportunities available throughout a variety of programs.</a:t>
            </a:r>
          </a:p>
          <a:p>
            <a:r>
              <a:rPr lang="en-US" altLang="en-US" dirty="0"/>
              <a:t>Elder abuse services - Social Workers respond to the needs of individuals 55+ who are experiencing neglect, emotional, financial, sexual or physical abuse. Information and resources are provided to family and friends who may be concerned about an older adult.</a:t>
            </a:r>
          </a:p>
          <a:p>
            <a:r>
              <a:rPr lang="en-US" altLang="en-US" dirty="0"/>
              <a:t>Services include: </a:t>
            </a:r>
          </a:p>
          <a:p>
            <a:r>
              <a:rPr lang="en-US" altLang="en-US" dirty="0"/>
              <a:t>Safe Suite - Provides temporary housing for men, women and couples, 55 years or older who are in need of a safe place to stay due to abuse or neglect and whose needs cannot be effectively met by existing abuse/crisis services.</a:t>
            </a:r>
          </a:p>
          <a:p>
            <a:r>
              <a:rPr lang="en-US" altLang="en-US" dirty="0"/>
              <a:t>Senior’s Abuse Support Line - is available 24-7; calls are free and confidential. Counsellors are trained to provide one-on-one support to older adults experiencing abuse.</a:t>
            </a:r>
          </a:p>
          <a:p>
            <a:r>
              <a:rPr lang="en-US" altLang="en-US" dirty="0"/>
              <a:t>Counselling regarding the abuse and options available</a:t>
            </a:r>
          </a:p>
          <a:p>
            <a:r>
              <a:rPr lang="en-US" altLang="en-US" dirty="0"/>
              <a:t>Referral to appropriate community resources</a:t>
            </a:r>
          </a:p>
          <a:p>
            <a:r>
              <a:rPr lang="en-US" altLang="en-US" dirty="0"/>
              <a:t>Consultation and referral for family members</a:t>
            </a:r>
          </a:p>
          <a:p>
            <a:r>
              <a:rPr lang="en-US" altLang="en-US" dirty="0"/>
              <a:t>Support Groups</a:t>
            </a:r>
          </a:p>
          <a:p>
            <a:r>
              <a:rPr lang="en-US" altLang="en-US" dirty="0"/>
              <a:t>Assistance accessing crisis accommodations and legal services, including protection orders</a:t>
            </a:r>
          </a:p>
          <a:p>
            <a:r>
              <a:rPr lang="en-US" altLang="en-US" dirty="0"/>
              <a:t>Information and Education</a:t>
            </a:r>
          </a:p>
          <a:p>
            <a:endParaRPr lang="en-US" altLang="en-US" dirty="0"/>
          </a:p>
          <a:p>
            <a:endParaRPr lang="en-US" altLang="en-US" dirty="0"/>
          </a:p>
          <a:p>
            <a:endParaRPr lang="en-US" altLang="en-US" dirty="0"/>
          </a:p>
          <a:p>
            <a:endParaRPr lang="en-US" altLang="en-US" dirty="0"/>
          </a:p>
        </p:txBody>
      </p:sp>
      <p:sp>
        <p:nvSpPr>
          <p:cNvPr id="35844" name="Slide Number Placeholder 3">
            <a:extLst>
              <a:ext uri="{FF2B5EF4-FFF2-40B4-BE49-F238E27FC236}">
                <a16:creationId xmlns:a16="http://schemas.microsoft.com/office/drawing/2014/main" id="{5E2DFEFD-1CA8-4961-B5AA-DEEFFA9418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82C5BC-EEA0-4B77-BC0A-E56E67253407}" type="slidenum">
              <a:rPr lang="en-US" altLang="en-US" smtClean="0"/>
              <a:pPr/>
              <a:t>18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9879D45-4F1F-42A0-AACC-E8946B8705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E357765-AEBE-47B6-B579-BCCA8B6D0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https://wrha.mb.ca/support-services-to-seniors/  </a:t>
            </a:r>
          </a:p>
          <a:p>
            <a:endParaRPr lang="en-US" altLang="en-US" dirty="0"/>
          </a:p>
        </p:txBody>
      </p:sp>
      <p:sp>
        <p:nvSpPr>
          <p:cNvPr id="37892" name="Slide Number Placeholder 3">
            <a:extLst>
              <a:ext uri="{FF2B5EF4-FFF2-40B4-BE49-F238E27FC236}">
                <a16:creationId xmlns:a16="http://schemas.microsoft.com/office/drawing/2014/main" id="{F6D7E321-9F1C-420B-8516-948FF0BE01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3D70DE-1094-462C-81B7-A0239FC985CC}" type="slidenum">
              <a:rPr lang="en-US" altLang="en-US" smtClean="0"/>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https://wrha.mb.ca/support-services-to-seniors/</a:t>
            </a:r>
          </a:p>
        </p:txBody>
      </p:sp>
      <p:sp>
        <p:nvSpPr>
          <p:cNvPr id="4" name="Slide Number Placeholder 3"/>
          <p:cNvSpPr>
            <a:spLocks noGrp="1"/>
          </p:cNvSpPr>
          <p:nvPr>
            <p:ph type="sldNum" sz="quarter" idx="5"/>
          </p:nvPr>
        </p:nvSpPr>
        <p:spPr/>
        <p:txBody>
          <a:bodyPr/>
          <a:lstStyle/>
          <a:p>
            <a:pPr>
              <a:defRPr/>
            </a:pPr>
            <a:fld id="{3B2D5BC5-9D96-431C-A069-2F0C4E7B1F23}" type="slidenum">
              <a:rPr lang="en-US" altLang="en-US" smtClean="0"/>
              <a:pPr>
                <a:defRPr/>
              </a:pPr>
              <a:t>2</a:t>
            </a:fld>
            <a:endParaRPr lang="en-US" altLang="en-US"/>
          </a:p>
        </p:txBody>
      </p:sp>
    </p:spTree>
    <p:extLst>
      <p:ext uri="{BB962C8B-B14F-4D97-AF65-F5344CB8AC3E}">
        <p14:creationId xmlns:p14="http://schemas.microsoft.com/office/powerpoint/2010/main" val="150206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Report on Housing Needs of Seniors </a:t>
            </a:r>
          </a:p>
          <a:p>
            <a:r>
              <a:rPr lang="en-US" dirty="0"/>
              <a:t>2016 Census https://www.canada.ca/content/dam/canada/employment-social-development/corporate/seniors/forum/report-seniors-housing-needs/report-seniors-housing-needs-EN.pdf</a:t>
            </a:r>
          </a:p>
          <a:p>
            <a:endParaRPr lang="en-US" dirty="0"/>
          </a:p>
          <a:p>
            <a:r>
              <a:rPr lang="en-US" dirty="0"/>
              <a:t>FACTS TO CONSIDER:</a:t>
            </a:r>
          </a:p>
          <a:p>
            <a:endParaRPr lang="en-US" dirty="0"/>
          </a:p>
          <a:p>
            <a:r>
              <a:rPr lang="en-US" dirty="0"/>
              <a:t>Older adults 65 years of age and over are the fastest growing age group in Canada. In 2016, there were 5,935,635 seniors, who represented 16.9% of the total population in</a:t>
            </a:r>
          </a:p>
          <a:p>
            <a:r>
              <a:rPr lang="en-US" dirty="0"/>
              <a:t>Canada and this percentage is expected to increase to 24% by 2036. </a:t>
            </a:r>
          </a:p>
          <a:p>
            <a:endParaRPr lang="en-US" dirty="0"/>
          </a:p>
          <a:p>
            <a:r>
              <a:rPr lang="en-US" dirty="0"/>
              <a:t>The 2016 Census reported that 93.2% of seniors lived in private dwellings (house,</a:t>
            </a:r>
          </a:p>
          <a:p>
            <a:r>
              <a:rPr lang="en-US" dirty="0"/>
              <a:t>apartment or moveable dwelling) while 6.8% lived in collective dwellings, such as residences for senior citizens, long-term care (LTC) facilities or health care related</a:t>
            </a:r>
          </a:p>
          <a:p>
            <a:r>
              <a:rPr lang="en-US" dirty="0"/>
              <a:t>facilities.</a:t>
            </a:r>
          </a:p>
          <a:p>
            <a:endParaRPr lang="en-US" dirty="0"/>
          </a:p>
          <a:p>
            <a:r>
              <a:rPr lang="en-US" dirty="0"/>
              <a:t>Approximately 25% of Canadian households are led by people over the age of 65 years, 75% of these households are owned and 25% rent accommodation. The largest</a:t>
            </a:r>
          </a:p>
          <a:p>
            <a:r>
              <a:rPr lang="en-US" dirty="0"/>
              <a:t>proportion of these senior-led households are couples without children; the second largest group is single women. </a:t>
            </a:r>
          </a:p>
          <a:p>
            <a:endParaRPr lang="en-US" dirty="0"/>
          </a:p>
          <a:p>
            <a:r>
              <a:rPr lang="en-US" dirty="0"/>
              <a:t>In 2016, 2.2 million Canadians lived in multigenerational housing, 349,350 of whom were aged 65 and over</a:t>
            </a:r>
          </a:p>
          <a:p>
            <a:endParaRPr lang="en-US" dirty="0"/>
          </a:p>
          <a:p>
            <a:r>
              <a:rPr lang="en-US" dirty="0"/>
              <a:t>Excellent resource book for consideration </a:t>
            </a:r>
          </a:p>
          <a:p>
            <a:r>
              <a:rPr lang="en-US" dirty="0"/>
              <a:t>Promoting the Health of Older Adults: The Canadian Experience Edited by Irving </a:t>
            </a:r>
            <a:r>
              <a:rPr lang="en-US" dirty="0" err="1"/>
              <a:t>Rootman</a:t>
            </a:r>
            <a:r>
              <a:rPr lang="en-US" dirty="0"/>
              <a:t>, Peggy Edwards, Melanie Levasseur and Frances Grunberg</a:t>
            </a:r>
          </a:p>
          <a:p>
            <a:r>
              <a:rPr lang="en-US" dirty="0"/>
              <a:t>2021 p.110</a:t>
            </a:r>
          </a:p>
          <a:p>
            <a:r>
              <a:rPr lang="en-US" dirty="0"/>
              <a:t>93.2% of older adults in Canada lived in mainstream housing (house, apartment, moveable dwelling), </a:t>
            </a:r>
          </a:p>
          <a:p>
            <a:r>
              <a:rPr lang="en-US" dirty="0"/>
              <a:t>6.8% lived in collective dwellings (retirement homes, long term care facilities or health care related facilities.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Mainstream Housing </a:t>
            </a:r>
            <a:r>
              <a:rPr lang="en-US" dirty="0"/>
              <a:t>– housing model where older adults stay in their usual homes, apartments, or condos, which are not specifically intended for seniors, or downsize to ground-oriented options (one-level floor plan) in the mainstream full-price housing market</a:t>
            </a:r>
          </a:p>
          <a:p>
            <a:endParaRPr lang="en-US" dirty="0"/>
          </a:p>
        </p:txBody>
      </p:sp>
      <p:sp>
        <p:nvSpPr>
          <p:cNvPr id="4" name="Slide Number Placeholder 3"/>
          <p:cNvSpPr>
            <a:spLocks noGrp="1"/>
          </p:cNvSpPr>
          <p:nvPr>
            <p:ph type="sldNum" sz="quarter" idx="5"/>
          </p:nvPr>
        </p:nvSpPr>
        <p:spPr/>
        <p:txBody>
          <a:bodyPr/>
          <a:lstStyle/>
          <a:p>
            <a:pPr>
              <a:defRPr/>
            </a:pPr>
            <a:fld id="{3B2D5BC5-9D96-431C-A069-2F0C4E7B1F23}" type="slidenum">
              <a:rPr lang="en-US" altLang="en-US" smtClean="0"/>
              <a:pPr>
                <a:defRPr/>
              </a:pPr>
              <a:t>4</a:t>
            </a:fld>
            <a:endParaRPr lang="en-US" altLang="en-US"/>
          </a:p>
        </p:txBody>
      </p:sp>
    </p:spTree>
    <p:extLst>
      <p:ext uri="{BB962C8B-B14F-4D97-AF65-F5344CB8AC3E}">
        <p14:creationId xmlns:p14="http://schemas.microsoft.com/office/powerpoint/2010/main" val="200014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2D5BC5-9D96-431C-A069-2F0C4E7B1F23}" type="slidenum">
              <a:rPr lang="en-US" altLang="en-US" smtClean="0"/>
              <a:pPr>
                <a:defRPr/>
              </a:pPr>
              <a:t>5</a:t>
            </a:fld>
            <a:endParaRPr lang="en-US" altLang="en-US"/>
          </a:p>
        </p:txBody>
      </p:sp>
    </p:spTree>
    <p:extLst>
      <p:ext uri="{BB962C8B-B14F-4D97-AF65-F5344CB8AC3E}">
        <p14:creationId xmlns:p14="http://schemas.microsoft.com/office/powerpoint/2010/main" val="217004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0087432-BF3E-41A9-847B-365CC436D6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0C4151C-413D-4B6D-A997-AFFE2AD201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https://wrha.mb.ca/support-services-to-seniors/seniors-resource-finders/</a:t>
            </a:r>
          </a:p>
        </p:txBody>
      </p:sp>
      <p:sp>
        <p:nvSpPr>
          <p:cNvPr id="24580" name="Slide Number Placeholder 3">
            <a:extLst>
              <a:ext uri="{FF2B5EF4-FFF2-40B4-BE49-F238E27FC236}">
                <a16:creationId xmlns:a16="http://schemas.microsoft.com/office/drawing/2014/main" id="{6F7A60D6-EC87-448E-AD96-ACDC600D22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0A1619-EC14-45A9-9B71-191EE98E7EF2}"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Replenishing of kits is approx. $2.00 each for cost recovery of materials  </a:t>
            </a:r>
          </a:p>
          <a:p>
            <a:r>
              <a:rPr lang="en-US" dirty="0"/>
              <a:t>Coordinators use an equity lens and will not deny an individual a kit. </a:t>
            </a:r>
          </a:p>
          <a:p>
            <a:r>
              <a:rPr lang="en-US" dirty="0"/>
              <a:t>E.R.I.K. bulk supply free to ER social work department, Cancer Care and Cardiac transplant.</a:t>
            </a:r>
          </a:p>
        </p:txBody>
      </p:sp>
      <p:sp>
        <p:nvSpPr>
          <p:cNvPr id="4" name="Slide Number Placeholder 3"/>
          <p:cNvSpPr>
            <a:spLocks noGrp="1"/>
          </p:cNvSpPr>
          <p:nvPr>
            <p:ph type="sldNum" sz="quarter" idx="5"/>
          </p:nvPr>
        </p:nvSpPr>
        <p:spPr/>
        <p:txBody>
          <a:bodyPr/>
          <a:lstStyle/>
          <a:p>
            <a:pPr>
              <a:defRPr/>
            </a:pPr>
            <a:fld id="{3B2D5BC5-9D96-431C-A069-2F0C4E7B1F23}" type="slidenum">
              <a:rPr lang="en-US" altLang="en-US" smtClean="0"/>
              <a:pPr>
                <a:defRPr/>
              </a:pPr>
              <a:t>8</a:t>
            </a:fld>
            <a:endParaRPr lang="en-US" altLang="en-US"/>
          </a:p>
        </p:txBody>
      </p:sp>
    </p:spTree>
    <p:extLst>
      <p:ext uri="{BB962C8B-B14F-4D97-AF65-F5344CB8AC3E}">
        <p14:creationId xmlns:p14="http://schemas.microsoft.com/office/powerpoint/2010/main" val="144107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35F6E96-90C1-46D7-AC17-7957618164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21B2B5D-9144-4B55-9BFC-D66C001467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https://wrha.mb.ca/support-services-to-seniors/congregate-meal-programs/</a:t>
            </a:r>
          </a:p>
          <a:p>
            <a:endParaRPr lang="en-US" altLang="en-US" dirty="0"/>
          </a:p>
        </p:txBody>
      </p:sp>
      <p:sp>
        <p:nvSpPr>
          <p:cNvPr id="17412" name="Slide Number Placeholder 3">
            <a:extLst>
              <a:ext uri="{FF2B5EF4-FFF2-40B4-BE49-F238E27FC236}">
                <a16:creationId xmlns:a16="http://schemas.microsoft.com/office/drawing/2014/main" id="{1D0B0E81-646E-4762-8BF4-1AF5B97CAA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0D1207-1FF7-4580-A4B4-01D6F24D13D7}" type="slidenum">
              <a:rPr lang="en-US" altLang="en-US" smtClean="0"/>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85EDC9B-BA59-4322-BADD-BFE490A6FD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85E557C-E6FF-46D5-BCA3-AA236E839E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https://www.mealswinnipeg.com/</a:t>
            </a:r>
          </a:p>
        </p:txBody>
      </p:sp>
      <p:sp>
        <p:nvSpPr>
          <p:cNvPr id="19460" name="Slide Number Placeholder 3">
            <a:extLst>
              <a:ext uri="{FF2B5EF4-FFF2-40B4-BE49-F238E27FC236}">
                <a16:creationId xmlns:a16="http://schemas.microsoft.com/office/drawing/2014/main" id="{B90A7418-7632-40A6-B6F0-B3DE6D2C82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29F084-AC2F-461E-BD6F-3218AB17A568}" type="slidenum">
              <a:rPr lang="en-US" altLang="en-US" smtClean="0"/>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29062A2-555C-471A-A29E-2CCFE738EE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BF44FFA-A313-4FB4-8EE7-4B80C3BC13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https://wrha.mb.ca/support-services-to-seniors/tenant-resource-programs/</a:t>
            </a:r>
          </a:p>
          <a:p>
            <a:endParaRPr lang="en-US" altLang="en-US" dirty="0"/>
          </a:p>
        </p:txBody>
      </p:sp>
      <p:sp>
        <p:nvSpPr>
          <p:cNvPr id="21508" name="Slide Number Placeholder 3">
            <a:extLst>
              <a:ext uri="{FF2B5EF4-FFF2-40B4-BE49-F238E27FC236}">
                <a16:creationId xmlns:a16="http://schemas.microsoft.com/office/drawing/2014/main" id="{503C4021-4ADA-4B0D-85AF-9B1C504C2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C47456-9029-49A2-993A-743A93726B18}"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ABCAD6-EDF0-4860-BB65-4B51A6374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085850"/>
            <a:ext cx="4419600" cy="1543051"/>
          </a:xfrm>
        </p:spPr>
        <p:txBody>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2628900"/>
            <a:ext cx="7086600" cy="1314450"/>
          </a:xfrm>
        </p:spPr>
        <p:txBody>
          <a:bodyPr/>
          <a:lstStyle>
            <a:lvl1pPr marL="0" indent="0" algn="l">
              <a:buNone/>
              <a:defRPr sz="2400" b="1">
                <a:solidFill>
                  <a:srgbClr val="004785"/>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25797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86AA2-39BB-4630-8DDA-304B77D3ED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600">
                <a:solidFill>
                  <a:srgbClr val="0047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55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E213C23-E530-4C7B-BF64-C812080B51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600">
                <a:solidFill>
                  <a:srgbClr val="0047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428750"/>
            <a:ext cx="4038600" cy="274320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28750"/>
            <a:ext cx="4038600" cy="274320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71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8EEDE991-EA7B-4E4B-8E84-C00CA2C1EE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979"/>
            <a:ext cx="8229600" cy="857250"/>
          </a:xfrm>
        </p:spPr>
        <p:txBody>
          <a:bodyPr/>
          <a:lstStyle>
            <a:lvl1pPr>
              <a:defRPr sz="3600">
                <a:solidFill>
                  <a:srgbClr val="0047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309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784B73B-12AE-4A32-8E6C-D494C04B90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600" b="1">
                <a:solidFill>
                  <a:srgbClr val="004785"/>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2553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41C79D8-7728-4873-8004-1FA19A5DDB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069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9DE558-AB41-4F2D-ABE0-0840E7121D78}"/>
              </a:ext>
            </a:extLst>
          </p:cNvPr>
          <p:cNvSpPr>
            <a:spLocks noGrp="1" noChangeArrowheads="1"/>
          </p:cNvSpPr>
          <p:nvPr>
            <p:ph type="title"/>
          </p:nvPr>
        </p:nvSpPr>
        <p:spPr bwMode="auto">
          <a:xfrm>
            <a:off x="457200" y="400050"/>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E4E90E1-5CF4-483C-A081-3BBD05F776CD}"/>
              </a:ext>
            </a:extLst>
          </p:cNvPr>
          <p:cNvSpPr>
            <a:spLocks noGrp="1" noChangeArrowheads="1"/>
          </p:cNvSpPr>
          <p:nvPr>
            <p:ph type="body" idx="1"/>
          </p:nvPr>
        </p:nvSpPr>
        <p:spPr bwMode="auto">
          <a:xfrm>
            <a:off x="457200" y="1428750"/>
            <a:ext cx="8229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Lst>
  <p:hf hdr="0" ftr="0" dt="0"/>
  <p:txStyles>
    <p:titleStyle>
      <a:lvl1pPr algn="ctr" rtl="0" eaLnBrk="0" fontAlgn="base" hangingPunct="0">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0" fontAlgn="base" hangingPunct="0">
        <a:spcBef>
          <a:spcPct val="0"/>
        </a:spcBef>
        <a:spcAft>
          <a:spcPct val="0"/>
        </a:spcAft>
        <a:defRPr sz="4000" b="1">
          <a:solidFill>
            <a:srgbClr val="003960"/>
          </a:solidFill>
          <a:latin typeface="Gotham" pitchFamily="50" charset="0"/>
          <a:cs typeface="Times New Roman" pitchFamily="18" charset="0"/>
        </a:defRPr>
      </a:lvl2pPr>
      <a:lvl3pPr algn="ctr" rtl="0" eaLnBrk="0" fontAlgn="base" hangingPunct="0">
        <a:spcBef>
          <a:spcPct val="0"/>
        </a:spcBef>
        <a:spcAft>
          <a:spcPct val="0"/>
        </a:spcAft>
        <a:defRPr sz="4000" b="1">
          <a:solidFill>
            <a:srgbClr val="003960"/>
          </a:solidFill>
          <a:latin typeface="Gotham" pitchFamily="50" charset="0"/>
          <a:cs typeface="Times New Roman" pitchFamily="18" charset="0"/>
        </a:defRPr>
      </a:lvl3pPr>
      <a:lvl4pPr algn="ctr" rtl="0" eaLnBrk="0" fontAlgn="base" hangingPunct="0">
        <a:spcBef>
          <a:spcPct val="0"/>
        </a:spcBef>
        <a:spcAft>
          <a:spcPct val="0"/>
        </a:spcAft>
        <a:defRPr sz="4000" b="1">
          <a:solidFill>
            <a:srgbClr val="003960"/>
          </a:solidFill>
          <a:latin typeface="Gotham" pitchFamily="50" charset="0"/>
          <a:cs typeface="Times New Roman" pitchFamily="18" charset="0"/>
        </a:defRPr>
      </a:lvl4pPr>
      <a:lvl5pPr algn="ctr" rtl="0" eaLnBrk="0" fontAlgn="base" hangingPunct="0">
        <a:spcBef>
          <a:spcPct val="0"/>
        </a:spcBef>
        <a:spcAft>
          <a:spcPct val="0"/>
        </a:spcAft>
        <a:defRPr sz="4000" b="1">
          <a:solidFill>
            <a:srgbClr val="003960"/>
          </a:solidFill>
          <a:latin typeface="Gotham" pitchFamily="50" charset="0"/>
          <a:cs typeface="Times New Roman" pitchFamily="18" charset="0"/>
        </a:defRPr>
      </a:lvl5pPr>
      <a:lvl6pPr marL="457200" algn="ctr" rtl="0" fontAlgn="base">
        <a:spcBef>
          <a:spcPct val="0"/>
        </a:spcBef>
        <a:spcAft>
          <a:spcPct val="0"/>
        </a:spcAft>
        <a:defRPr sz="3200" b="1">
          <a:solidFill>
            <a:schemeClr val="tx2"/>
          </a:solidFill>
          <a:latin typeface="Trajan Pro" pitchFamily="18" charset="0"/>
        </a:defRPr>
      </a:lvl6pPr>
      <a:lvl7pPr marL="914400" algn="ctr" rtl="0" fontAlgn="base">
        <a:spcBef>
          <a:spcPct val="0"/>
        </a:spcBef>
        <a:spcAft>
          <a:spcPct val="0"/>
        </a:spcAft>
        <a:defRPr sz="3200" b="1">
          <a:solidFill>
            <a:schemeClr val="tx2"/>
          </a:solidFill>
          <a:latin typeface="Trajan Pro" pitchFamily="18" charset="0"/>
        </a:defRPr>
      </a:lvl7pPr>
      <a:lvl8pPr marL="1371600" algn="ctr" rtl="0" fontAlgn="base">
        <a:spcBef>
          <a:spcPct val="0"/>
        </a:spcBef>
        <a:spcAft>
          <a:spcPct val="0"/>
        </a:spcAft>
        <a:defRPr sz="3200" b="1">
          <a:solidFill>
            <a:schemeClr val="tx2"/>
          </a:solidFill>
          <a:latin typeface="Trajan Pro" pitchFamily="18" charset="0"/>
        </a:defRPr>
      </a:lvl8pPr>
      <a:lvl9pPr marL="1828800" algn="ctr" rtl="0" fontAlgn="base">
        <a:spcBef>
          <a:spcPct val="0"/>
        </a:spcBef>
        <a:spcAft>
          <a:spcPct val="0"/>
        </a:spcAft>
        <a:defRPr sz="3200" b="1">
          <a:solidFill>
            <a:schemeClr val="tx2"/>
          </a:solidFill>
          <a:latin typeface="Trajan Pro"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Arial" charset="0"/>
        </a:defRPr>
      </a:lvl4pPr>
      <a:lvl5pPr marL="2057400" indent="-228600" algn="l" rtl="0" eaLnBrk="0" fontAlgn="base" hangingPunct="0">
        <a:spcBef>
          <a:spcPct val="20000"/>
        </a:spcBef>
        <a:spcAft>
          <a:spcPct val="0"/>
        </a:spcAft>
        <a:buChar char="»"/>
        <a:defRPr>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alswinnipeg.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rha.mb.ca/support-services-to-seniors/tenant-resource-program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rha.mb.ca/support-services-to-seniors/group-liv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aul-cbua.pressbooks.pub/nutritionaging/chapter/chapter-12-health-promotion-and-disease-prevention/"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rha.mb.ca/support-services-to-seniors/senior-centr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bundabergnow.com/2019/03/25/seniors-forum/" TargetMode="Externa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manitobaseniorcommunities.c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3" Type="http://schemas.openxmlformats.org/officeDocument/2006/relationships/hyperlink" Target="https://www.cnib.ca/en/programs-and-services?region=mb"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cnib.ca/en?gclid=Cj0KCQjw-fmZBhDtARIsAH6H8qjCrSvBEpYNPW9sXGSBolPg7zNYcv-U1fwIqQ_dzvVi8YocvR09WNcaAqz6EALw_wcB&amp;region=m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lzheimer.mb.ca/we-can-help/programs-and-services/first-lin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alzheimer.mb.c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osupportservices.c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activeagingmb.ca/" TargetMode="External"/><Relationship Id="rId2" Type="http://schemas.openxmlformats.org/officeDocument/2006/relationships/hyperlink" Target="https://mb.211.ca/" TargetMode="External"/><Relationship Id="rId1" Type="http://schemas.openxmlformats.org/officeDocument/2006/relationships/slideLayout" Target="../slideLayouts/slideLayout2.xml"/><Relationship Id="rId6" Type="http://schemas.openxmlformats.org/officeDocument/2006/relationships/hyperlink" Target="https://tonsmb.org/" TargetMode="External"/><Relationship Id="rId5" Type="http://schemas.openxmlformats.org/officeDocument/2006/relationships/hyperlink" Target="https://www.gov.mb.ca/seniors/index.html" TargetMode="External"/><Relationship Id="rId4" Type="http://schemas.openxmlformats.org/officeDocument/2006/relationships/hyperlink" Target="https://www.cmhaacrossmb.ca/winnipe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rha.mb.ca/support-services-to-senio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khenderson@wrha.mb.c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rha.mb.ca/support-services-to-senio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ada.ca/content/dam/canada/employment-social-development/corporate/seniors/forum/report-seniors-housing-needs/report-seniors-housing-needs-EN.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rha.mb.ca/support-services-to-seniors/seniors-resource-finder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rha.mb.ca/support-services-to-seniors/congregate-meal-program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D1DC4ED-F72E-465A-96C1-961806FA6312}"/>
              </a:ext>
            </a:extLst>
          </p:cNvPr>
          <p:cNvSpPr>
            <a:spLocks noGrp="1" noChangeArrowheads="1"/>
          </p:cNvSpPr>
          <p:nvPr>
            <p:ph type="ctrTitle"/>
          </p:nvPr>
        </p:nvSpPr>
        <p:spPr>
          <a:xfrm>
            <a:off x="914400" y="2952750"/>
            <a:ext cx="7239000" cy="1562677"/>
          </a:xfrm>
        </p:spPr>
        <p:txBody>
          <a:bodyPr/>
          <a:lstStyle/>
          <a:p>
            <a:r>
              <a:rPr lang="en-US" altLang="en-US" dirty="0">
                <a:solidFill>
                  <a:srgbClr val="0070C0"/>
                </a:solidFill>
              </a:rPr>
              <a:t>Support Services to Seniors Orientation</a:t>
            </a:r>
            <a:br>
              <a:rPr lang="en-US" altLang="en-US" dirty="0">
                <a:solidFill>
                  <a:srgbClr val="0070C0"/>
                </a:solidFill>
              </a:rPr>
            </a:br>
            <a:r>
              <a:rPr lang="en-US" altLang="en-US" dirty="0">
                <a:solidFill>
                  <a:srgbClr val="0070C0"/>
                </a:solidFill>
              </a:rPr>
              <a:t>Winnipeg Health Region  </a:t>
            </a:r>
          </a:p>
        </p:txBody>
      </p:sp>
      <p:sp>
        <p:nvSpPr>
          <p:cNvPr id="10243" name="Subtitle 2">
            <a:extLst>
              <a:ext uri="{FF2B5EF4-FFF2-40B4-BE49-F238E27FC236}">
                <a16:creationId xmlns:a16="http://schemas.microsoft.com/office/drawing/2014/main" id="{3F217D0F-D186-4C2B-9493-973AC7E14C08}"/>
              </a:ext>
            </a:extLst>
          </p:cNvPr>
          <p:cNvSpPr>
            <a:spLocks noGrp="1" noChangeArrowheads="1"/>
          </p:cNvSpPr>
          <p:nvPr>
            <p:ph type="subTitle" idx="1"/>
          </p:nvPr>
        </p:nvSpPr>
        <p:spPr>
          <a:xfrm>
            <a:off x="0" y="2571750"/>
            <a:ext cx="9067800" cy="2800350"/>
          </a:xfrm>
        </p:spPr>
        <p:txBody>
          <a:bodyPr/>
          <a:lstStyle/>
          <a:p>
            <a:endParaRPr lang="en-US" altLang="en-US" dirty="0"/>
          </a:p>
          <a:p>
            <a:endParaRPr lang="en-US" altLang="en-US"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7EC2F-0141-40E1-9577-B16F35FD4CE4}"/>
              </a:ext>
            </a:extLst>
          </p:cNvPr>
          <p:cNvSpPr>
            <a:spLocks noGrp="1"/>
          </p:cNvSpPr>
          <p:nvPr>
            <p:ph sz="half" idx="1"/>
          </p:nvPr>
        </p:nvSpPr>
        <p:spPr>
          <a:xfrm>
            <a:off x="4572000" y="514350"/>
            <a:ext cx="4186830" cy="4114800"/>
          </a:xfrm>
        </p:spPr>
        <p:txBody>
          <a:bodyPr/>
          <a:lstStyle/>
          <a:p>
            <a:pPr>
              <a:defRPr/>
            </a:pPr>
            <a:r>
              <a:rPr lang="en-US" sz="1800" kern="1200" dirty="0">
                <a:solidFill>
                  <a:prstClr val="black"/>
                </a:solidFill>
                <a:cs typeface="+mn-cs"/>
              </a:rPr>
              <a:t>Affordable, nutritious meals delivered to individual’s home</a:t>
            </a:r>
          </a:p>
          <a:p>
            <a:pPr>
              <a:defRPr/>
            </a:pPr>
            <a:r>
              <a:rPr lang="en-US" sz="1800" kern="1200" dirty="0">
                <a:solidFill>
                  <a:prstClr val="black"/>
                </a:solidFill>
                <a:cs typeface="+mn-cs"/>
              </a:rPr>
              <a:t>Services can be accessed at any age</a:t>
            </a:r>
          </a:p>
          <a:p>
            <a:pPr>
              <a:buFont typeface="Arial" panose="020B0604020202020204" pitchFamily="34" charset="0"/>
              <a:buChar char="•"/>
              <a:defRPr/>
            </a:pPr>
            <a:r>
              <a:rPr lang="en-US" sz="1800" kern="1200" dirty="0">
                <a:solidFill>
                  <a:prstClr val="black"/>
                </a:solidFill>
                <a:cs typeface="+mn-cs"/>
              </a:rPr>
              <a:t>Delivered by volunteers</a:t>
            </a:r>
          </a:p>
          <a:p>
            <a:r>
              <a:rPr lang="en-US" altLang="en-US" sz="1800" dirty="0"/>
              <a:t>Available to people regardless of age who are unable to prepare or otherwise obtain meals on their own</a:t>
            </a:r>
          </a:p>
          <a:p>
            <a:r>
              <a:rPr lang="en-US" altLang="en-US" sz="1800" dirty="0"/>
              <a:t>Hot meals, kosher meals, larger portions, supper bags and frozen meals</a:t>
            </a:r>
          </a:p>
          <a:p>
            <a:r>
              <a:rPr lang="en-US" sz="1600" dirty="0">
                <a:hlinkClick r:id="rId3"/>
              </a:rPr>
              <a:t>Meals on Wheels Winnipeg Home Page - Meals on Wheels Winnipeg</a:t>
            </a:r>
            <a:endParaRPr lang="en-US" altLang="en-US" sz="1600" dirty="0"/>
          </a:p>
          <a:p>
            <a:pPr>
              <a:buFont typeface="Arial" panose="020B0604020202020204" pitchFamily="34" charset="0"/>
              <a:buChar char="•"/>
              <a:defRPr/>
            </a:pPr>
            <a:endParaRPr lang="en-US" sz="1800" kern="1200" dirty="0">
              <a:solidFill>
                <a:prstClr val="black"/>
              </a:solidFill>
              <a:cs typeface="+mn-cs"/>
            </a:endParaRPr>
          </a:p>
          <a:p>
            <a:pPr>
              <a:defRPr/>
            </a:pPr>
            <a:endParaRPr lang="en-US" dirty="0"/>
          </a:p>
        </p:txBody>
      </p:sp>
      <p:pic>
        <p:nvPicPr>
          <p:cNvPr id="2050" name="Picture 2" descr="https://upload.wikimedia.org/wikipedia/commons/thumb/d/d5/Meals_on_Wheels_delivery.jpg/800px-Meals_on_Wheels_delivery.jpg">
            <a:extLst>
              <a:ext uri="{FF2B5EF4-FFF2-40B4-BE49-F238E27FC236}">
                <a16:creationId xmlns:a16="http://schemas.microsoft.com/office/drawing/2014/main" id="{048701AC-8048-472D-A5F3-19F06D937E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54" t="7481" r="9058"/>
          <a:stretch/>
        </p:blipFill>
        <p:spPr bwMode="auto">
          <a:xfrm>
            <a:off x="381000" y="971550"/>
            <a:ext cx="3893743" cy="3144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37" name="Picture 2">
            <a:hlinkClick r:id="rId3"/>
            <a:extLst>
              <a:ext uri="{FF2B5EF4-FFF2-40B4-BE49-F238E27FC236}">
                <a16:creationId xmlns:a16="http://schemas.microsoft.com/office/drawing/2014/main" id="{A5975F58-4FC2-4FCA-8794-18376D1D3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7151"/>
            <a:ext cx="18287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481452-A261-450B-8FAB-D276B21AC9D8}"/>
              </a:ext>
            </a:extLst>
          </p:cNvPr>
          <p:cNvPicPr>
            <a:picLocks noChangeAspect="1"/>
          </p:cNvPicPr>
          <p:nvPr/>
        </p:nvPicPr>
        <p:blipFill>
          <a:blip r:embed="rId3"/>
          <a:stretch>
            <a:fillRect/>
          </a:stretch>
        </p:blipFill>
        <p:spPr>
          <a:xfrm>
            <a:off x="5934304" y="460467"/>
            <a:ext cx="2644008" cy="3323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482" name="Title 1">
            <a:extLst>
              <a:ext uri="{FF2B5EF4-FFF2-40B4-BE49-F238E27FC236}">
                <a16:creationId xmlns:a16="http://schemas.microsoft.com/office/drawing/2014/main" id="{E7B90838-7ADD-440D-B47E-86DE68D58433}"/>
              </a:ext>
            </a:extLst>
          </p:cNvPr>
          <p:cNvSpPr>
            <a:spLocks noGrp="1" noChangeArrowheads="1"/>
          </p:cNvSpPr>
          <p:nvPr>
            <p:ph type="title"/>
          </p:nvPr>
        </p:nvSpPr>
        <p:spPr>
          <a:xfrm>
            <a:off x="348712" y="-95249"/>
            <a:ext cx="8229600" cy="533400"/>
          </a:xfrm>
        </p:spPr>
        <p:txBody>
          <a:bodyPr/>
          <a:lstStyle/>
          <a:p>
            <a:pPr algn="l"/>
            <a:r>
              <a:rPr lang="en-US" altLang="en-US" sz="3200" dirty="0"/>
              <a:t>Tenant Resource Services </a:t>
            </a:r>
          </a:p>
        </p:txBody>
      </p:sp>
      <p:sp>
        <p:nvSpPr>
          <p:cNvPr id="20483" name="Content Placeholder 2">
            <a:extLst>
              <a:ext uri="{FF2B5EF4-FFF2-40B4-BE49-F238E27FC236}">
                <a16:creationId xmlns:a16="http://schemas.microsoft.com/office/drawing/2014/main" id="{6466AC95-0758-4887-A83F-31F3650217B8}"/>
              </a:ext>
            </a:extLst>
          </p:cNvPr>
          <p:cNvSpPr>
            <a:spLocks noGrp="1" noChangeArrowheads="1"/>
          </p:cNvSpPr>
          <p:nvPr>
            <p:ph sz="half" idx="1"/>
          </p:nvPr>
        </p:nvSpPr>
        <p:spPr>
          <a:xfrm>
            <a:off x="152400" y="514350"/>
            <a:ext cx="5860982" cy="3886199"/>
          </a:xfrm>
        </p:spPr>
        <p:txBody>
          <a:bodyPr/>
          <a:lstStyle/>
          <a:p>
            <a:pPr>
              <a:spcBef>
                <a:spcPts val="0"/>
              </a:spcBef>
              <a:spcAft>
                <a:spcPts val="600"/>
              </a:spcAft>
            </a:pPr>
            <a:r>
              <a:rPr lang="en-US" altLang="en-US" sz="1400" dirty="0"/>
              <a:t>Targeted to adults living in independent housing apartment buildings</a:t>
            </a:r>
          </a:p>
          <a:p>
            <a:pPr>
              <a:spcBef>
                <a:spcPts val="0"/>
              </a:spcBef>
              <a:spcAft>
                <a:spcPts val="600"/>
              </a:spcAft>
            </a:pPr>
            <a:r>
              <a:rPr lang="en-US" altLang="en-US" sz="1400" dirty="0"/>
              <a:t>Coordinators develop and coordinate a service plan for tenants </a:t>
            </a:r>
          </a:p>
          <a:p>
            <a:pPr>
              <a:spcBef>
                <a:spcPts val="0"/>
              </a:spcBef>
              <a:spcAft>
                <a:spcPts val="600"/>
              </a:spcAft>
            </a:pPr>
            <a:r>
              <a:rPr lang="en-US" altLang="en-US" sz="1400" dirty="0"/>
              <a:t>Connect tenants to services and support independent living in the community such as:</a:t>
            </a:r>
          </a:p>
          <a:p>
            <a:pPr lvl="1">
              <a:spcBef>
                <a:spcPts val="0"/>
              </a:spcBef>
              <a:spcAft>
                <a:spcPts val="600"/>
              </a:spcAft>
              <a:buFont typeface="Wingdings" panose="05000000000000000000" pitchFamily="2" charset="2"/>
              <a:buChar char="ü"/>
            </a:pPr>
            <a:r>
              <a:rPr lang="en-US" altLang="en-US" sz="1400" dirty="0"/>
              <a:t>Information and referral</a:t>
            </a:r>
          </a:p>
          <a:p>
            <a:pPr lvl="1">
              <a:spcBef>
                <a:spcPts val="0"/>
              </a:spcBef>
              <a:spcAft>
                <a:spcPts val="600"/>
              </a:spcAft>
              <a:buFont typeface="Wingdings" panose="05000000000000000000" pitchFamily="2" charset="2"/>
              <a:buChar char="ü"/>
            </a:pPr>
            <a:r>
              <a:rPr lang="en-US" altLang="en-US" sz="1400" dirty="0"/>
              <a:t>Advocacy</a:t>
            </a:r>
          </a:p>
          <a:p>
            <a:pPr lvl="1">
              <a:spcBef>
                <a:spcPts val="0"/>
              </a:spcBef>
              <a:spcAft>
                <a:spcPts val="600"/>
              </a:spcAft>
              <a:buFont typeface="Wingdings" panose="05000000000000000000" pitchFamily="2" charset="2"/>
              <a:buChar char="ü"/>
            </a:pPr>
            <a:r>
              <a:rPr lang="en-US" altLang="en-US" sz="1400" dirty="0"/>
              <a:t>Health clinics</a:t>
            </a:r>
          </a:p>
          <a:p>
            <a:pPr lvl="1">
              <a:spcBef>
                <a:spcPts val="0"/>
              </a:spcBef>
              <a:spcAft>
                <a:spcPts val="600"/>
              </a:spcAft>
              <a:buFont typeface="Wingdings" panose="05000000000000000000" pitchFamily="2" charset="2"/>
              <a:buChar char="ü"/>
            </a:pPr>
            <a:r>
              <a:rPr lang="en-US" altLang="en-US" sz="1400" dirty="0"/>
              <a:t>Grocery shopping options</a:t>
            </a:r>
          </a:p>
          <a:p>
            <a:pPr lvl="1">
              <a:spcBef>
                <a:spcPts val="0"/>
              </a:spcBef>
              <a:spcAft>
                <a:spcPts val="600"/>
              </a:spcAft>
              <a:buFont typeface="Wingdings" panose="05000000000000000000" pitchFamily="2" charset="2"/>
              <a:buChar char="ü"/>
            </a:pPr>
            <a:r>
              <a:rPr lang="en-US" altLang="en-US" sz="1400" dirty="0"/>
              <a:t>Friendly visits</a:t>
            </a:r>
          </a:p>
          <a:p>
            <a:pPr lvl="1">
              <a:spcBef>
                <a:spcPts val="0"/>
              </a:spcBef>
              <a:spcAft>
                <a:spcPts val="600"/>
              </a:spcAft>
              <a:buFont typeface="Wingdings" panose="05000000000000000000" pitchFamily="2" charset="2"/>
              <a:buChar char="ü"/>
            </a:pPr>
            <a:r>
              <a:rPr lang="en-US" altLang="en-US" sz="1400" dirty="0"/>
              <a:t>House cleaning referrals</a:t>
            </a:r>
          </a:p>
          <a:p>
            <a:pPr lvl="1">
              <a:spcBef>
                <a:spcPts val="0"/>
              </a:spcBef>
              <a:spcAft>
                <a:spcPts val="600"/>
              </a:spcAft>
              <a:buFont typeface="Wingdings" panose="05000000000000000000" pitchFamily="2" charset="2"/>
              <a:buChar char="ü"/>
            </a:pPr>
            <a:r>
              <a:rPr lang="en-US" altLang="en-US" sz="1400" dirty="0"/>
              <a:t>Translation</a:t>
            </a:r>
          </a:p>
          <a:p>
            <a:pPr lvl="1">
              <a:spcBef>
                <a:spcPts val="0"/>
              </a:spcBef>
              <a:spcAft>
                <a:spcPts val="600"/>
              </a:spcAft>
              <a:buFont typeface="Wingdings" panose="05000000000000000000" pitchFamily="2" charset="2"/>
              <a:buChar char="ü"/>
            </a:pPr>
            <a:r>
              <a:rPr lang="en-US" altLang="en-US" sz="1400" dirty="0"/>
              <a:t>Filling out forms, etc.</a:t>
            </a:r>
          </a:p>
          <a:p>
            <a:pPr marL="57150" indent="0">
              <a:spcBef>
                <a:spcPts val="0"/>
              </a:spcBef>
              <a:spcAft>
                <a:spcPts val="600"/>
              </a:spcAft>
              <a:buNone/>
            </a:pPr>
            <a:r>
              <a:rPr lang="en-US" sz="1400" dirty="0">
                <a:hlinkClick r:id="rId4"/>
              </a:rPr>
              <a:t>Tenant Resource Programs | Winnipeg Regional Health Authority</a:t>
            </a:r>
            <a:endParaRPr lang="en-US" altLang="en-US" sz="1400" dirty="0"/>
          </a:p>
          <a:p>
            <a:endParaRPr lang="en-US" altLang="en-US" sz="1800" dirty="0"/>
          </a:p>
          <a:p>
            <a:endParaRPr lang="en-US"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AFEEBF0-12F2-4F3B-BA4D-A3721B1EC63B}"/>
              </a:ext>
            </a:extLst>
          </p:cNvPr>
          <p:cNvSpPr>
            <a:spLocks noGrp="1" noChangeArrowheads="1"/>
          </p:cNvSpPr>
          <p:nvPr>
            <p:ph type="title"/>
          </p:nvPr>
        </p:nvSpPr>
        <p:spPr>
          <a:xfrm>
            <a:off x="381000" y="209550"/>
            <a:ext cx="8229600" cy="381000"/>
          </a:xfrm>
        </p:spPr>
        <p:txBody>
          <a:bodyPr/>
          <a:lstStyle/>
          <a:p>
            <a:pPr algn="l"/>
            <a:r>
              <a:rPr lang="en-US" altLang="en-US" sz="3200" dirty="0"/>
              <a:t>Supports to Seniors in Group Living</a:t>
            </a:r>
          </a:p>
        </p:txBody>
      </p:sp>
      <p:sp>
        <p:nvSpPr>
          <p:cNvPr id="22531" name="Content Placeholder 2">
            <a:extLst>
              <a:ext uri="{FF2B5EF4-FFF2-40B4-BE49-F238E27FC236}">
                <a16:creationId xmlns:a16="http://schemas.microsoft.com/office/drawing/2014/main" id="{D5D6EFF4-3CFC-4226-B5A3-9F8CD80A671E}"/>
              </a:ext>
            </a:extLst>
          </p:cNvPr>
          <p:cNvSpPr>
            <a:spLocks noGrp="1" noChangeArrowheads="1"/>
          </p:cNvSpPr>
          <p:nvPr>
            <p:ph sz="half" idx="1"/>
          </p:nvPr>
        </p:nvSpPr>
        <p:spPr>
          <a:xfrm>
            <a:off x="266700" y="666750"/>
            <a:ext cx="8458200" cy="3505200"/>
          </a:xfrm>
        </p:spPr>
        <p:txBody>
          <a:bodyPr/>
          <a:lstStyle/>
          <a:p>
            <a:r>
              <a:rPr lang="en-US" altLang="en-US" sz="1800" dirty="0"/>
              <a:t>Housing with enhanced services that support health promotion and independence with a goal of aging in place</a:t>
            </a:r>
          </a:p>
          <a:p>
            <a:r>
              <a:rPr lang="en-US" altLang="en-US" sz="1800" dirty="0"/>
              <a:t>Support with instrumental activities of daily living (IADL), and not 24 hour support and supervision</a:t>
            </a:r>
          </a:p>
          <a:p>
            <a:r>
              <a:rPr lang="en-US" altLang="en-US" sz="1800" dirty="0"/>
              <a:t>Can include: </a:t>
            </a:r>
          </a:p>
          <a:p>
            <a:pPr lvl="1">
              <a:buFont typeface="Wingdings" panose="05000000000000000000" pitchFamily="2" charset="2"/>
              <a:buChar char="ü"/>
            </a:pPr>
            <a:r>
              <a:rPr lang="en-US" altLang="en-US" sz="1800" dirty="0"/>
              <a:t>	information and referrals</a:t>
            </a:r>
          </a:p>
          <a:p>
            <a:pPr lvl="1">
              <a:buFont typeface="Wingdings" panose="05000000000000000000" pitchFamily="2" charset="2"/>
              <a:buChar char="ü"/>
            </a:pPr>
            <a:r>
              <a:rPr lang="en-US" altLang="en-US" sz="1800" dirty="0"/>
              <a:t>   assistance with filling out forms,</a:t>
            </a:r>
          </a:p>
          <a:p>
            <a:pPr lvl="1">
              <a:buFont typeface="Wingdings" panose="05000000000000000000" pitchFamily="2" charset="2"/>
              <a:buChar char="ü"/>
            </a:pPr>
            <a:r>
              <a:rPr lang="en-US" altLang="en-US" sz="1800" dirty="0"/>
              <a:t> 	setting appointments,</a:t>
            </a:r>
          </a:p>
          <a:p>
            <a:pPr lvl="1">
              <a:buFont typeface="Wingdings" panose="05000000000000000000" pitchFamily="2" charset="2"/>
              <a:buChar char="ü"/>
            </a:pPr>
            <a:r>
              <a:rPr lang="en-US" altLang="en-US" sz="1800" dirty="0"/>
              <a:t> 	arranging transportation, </a:t>
            </a:r>
          </a:p>
          <a:p>
            <a:pPr lvl="1">
              <a:buFont typeface="Wingdings" panose="05000000000000000000" pitchFamily="2" charset="2"/>
              <a:buChar char="ü"/>
            </a:pPr>
            <a:r>
              <a:rPr lang="en-US" altLang="en-US" sz="1800" dirty="0"/>
              <a:t>	social/education/support groups, etc.</a:t>
            </a:r>
          </a:p>
          <a:p>
            <a:pPr marL="57150" indent="0">
              <a:buNone/>
            </a:pPr>
            <a:r>
              <a:rPr lang="en-US" sz="1600" dirty="0">
                <a:hlinkClick r:id="rId3"/>
              </a:rPr>
              <a:t>Supports to Seniors in Group Living | Winnipeg Regional Health Authority</a:t>
            </a:r>
            <a:endParaRPr lang="en-US" altLang="en-US" sz="1600" dirty="0"/>
          </a:p>
          <a:p>
            <a:endParaRPr lang="en-US" altLang="en-US" sz="1800" dirty="0"/>
          </a:p>
          <a:p>
            <a:endParaRPr lang="en-US" altLang="en-US" sz="2000" dirty="0"/>
          </a:p>
        </p:txBody>
      </p:sp>
      <p:pic>
        <p:nvPicPr>
          <p:cNvPr id="3" name="Picture 2">
            <a:extLst>
              <a:ext uri="{FF2B5EF4-FFF2-40B4-BE49-F238E27FC236}">
                <a16:creationId xmlns:a16="http://schemas.microsoft.com/office/drawing/2014/main" id="{4A84ECE8-4736-4202-A260-A86D38483F7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38800" y="1885950"/>
            <a:ext cx="2672292" cy="1905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2412CFC-BC55-4391-9A9B-80CD0231F510}"/>
              </a:ext>
            </a:extLst>
          </p:cNvPr>
          <p:cNvSpPr>
            <a:spLocks noGrp="1" noChangeArrowheads="1"/>
          </p:cNvSpPr>
          <p:nvPr>
            <p:ph type="title"/>
          </p:nvPr>
        </p:nvSpPr>
        <p:spPr>
          <a:xfrm>
            <a:off x="470114" y="247650"/>
            <a:ext cx="8229600" cy="533400"/>
          </a:xfrm>
        </p:spPr>
        <p:txBody>
          <a:bodyPr/>
          <a:lstStyle/>
          <a:p>
            <a:pPr algn="l"/>
            <a:r>
              <a:rPr lang="en-US" altLang="en-US" sz="3200" dirty="0"/>
              <a:t>Senior Centres/55+/Active Living Centres</a:t>
            </a:r>
          </a:p>
        </p:txBody>
      </p:sp>
      <p:sp>
        <p:nvSpPr>
          <p:cNvPr id="26627" name="Content Placeholder 7">
            <a:extLst>
              <a:ext uri="{FF2B5EF4-FFF2-40B4-BE49-F238E27FC236}">
                <a16:creationId xmlns:a16="http://schemas.microsoft.com/office/drawing/2014/main" id="{8DE3C361-BFD0-4356-8E89-C9517698CD41}"/>
              </a:ext>
            </a:extLst>
          </p:cNvPr>
          <p:cNvSpPr>
            <a:spLocks noGrp="1" noChangeArrowheads="1"/>
          </p:cNvSpPr>
          <p:nvPr>
            <p:ph sz="half" idx="1"/>
          </p:nvPr>
        </p:nvSpPr>
        <p:spPr>
          <a:xfrm>
            <a:off x="470114" y="1047750"/>
            <a:ext cx="8105614" cy="3733800"/>
          </a:xfrm>
        </p:spPr>
        <p:txBody>
          <a:bodyPr/>
          <a:lstStyle/>
          <a:p>
            <a:r>
              <a:rPr lang="en-US" altLang="en-US" sz="2000" dirty="0"/>
              <a:t>Community focal points where adults 55+ come together for services, programs and activities</a:t>
            </a:r>
          </a:p>
          <a:p>
            <a:r>
              <a:rPr lang="en-US" altLang="en-US" sz="2000" dirty="0"/>
              <a:t>Promote, maintain and improve health and quality of life</a:t>
            </a:r>
          </a:p>
          <a:p>
            <a:r>
              <a:rPr lang="en-US" altLang="en-US" sz="2000" dirty="0"/>
              <a:t>Support independence</a:t>
            </a:r>
          </a:p>
          <a:p>
            <a:r>
              <a:rPr lang="en-US" altLang="en-US" sz="2000" dirty="0"/>
              <a:t>Encourage involvement in the community </a:t>
            </a:r>
          </a:p>
          <a:p>
            <a:r>
              <a:rPr lang="en-US" altLang="en-US" sz="2000" dirty="0"/>
              <a:t>Address the determinants of health</a:t>
            </a:r>
            <a:endParaRPr lang="en-US" altLang="en-US" dirty="0"/>
          </a:p>
          <a:p>
            <a:r>
              <a:rPr lang="en-US" altLang="en-US" sz="2000" dirty="0"/>
              <a:t>Provide resource information on living well</a:t>
            </a:r>
          </a:p>
          <a:p>
            <a:pPr marL="0" indent="0">
              <a:buNone/>
            </a:pPr>
            <a:r>
              <a:rPr lang="en-US" sz="1600" dirty="0">
                <a:hlinkClick r:id="rId3"/>
              </a:rPr>
              <a:t>Senior Centres / Active Living Centres | Winnipeg Regional Health Authority</a:t>
            </a:r>
            <a:endParaRPr lang="en-US" altLang="en-US" sz="1600" dirty="0"/>
          </a:p>
          <a:p>
            <a:endParaRPr lang="en-US" altLang="en-US" dirty="0"/>
          </a:p>
        </p:txBody>
      </p:sp>
      <p:pic>
        <p:nvPicPr>
          <p:cNvPr id="3" name="Picture 2">
            <a:extLst>
              <a:ext uri="{FF2B5EF4-FFF2-40B4-BE49-F238E27FC236}">
                <a16:creationId xmlns:a16="http://schemas.microsoft.com/office/drawing/2014/main" id="{E5D5657D-0503-41D4-B48A-92DD56E4CAA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53200" y="2038350"/>
            <a:ext cx="2337014" cy="15580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2412CFC-BC55-4391-9A9B-80CD0231F510}"/>
              </a:ext>
            </a:extLst>
          </p:cNvPr>
          <p:cNvSpPr>
            <a:spLocks noGrp="1" noChangeArrowheads="1"/>
          </p:cNvSpPr>
          <p:nvPr>
            <p:ph type="title"/>
          </p:nvPr>
        </p:nvSpPr>
        <p:spPr>
          <a:xfrm>
            <a:off x="470114" y="247650"/>
            <a:ext cx="8229600" cy="533400"/>
          </a:xfrm>
        </p:spPr>
        <p:txBody>
          <a:bodyPr/>
          <a:lstStyle/>
          <a:p>
            <a:pPr algn="l"/>
            <a:r>
              <a:rPr lang="en-US" altLang="en-US" sz="3200" dirty="0"/>
              <a:t>Senior Centres/55+/Active Living Centres</a:t>
            </a:r>
          </a:p>
        </p:txBody>
      </p:sp>
      <p:sp>
        <p:nvSpPr>
          <p:cNvPr id="26627" name="Content Placeholder 7">
            <a:extLst>
              <a:ext uri="{FF2B5EF4-FFF2-40B4-BE49-F238E27FC236}">
                <a16:creationId xmlns:a16="http://schemas.microsoft.com/office/drawing/2014/main" id="{8DE3C361-BFD0-4356-8E89-C9517698CD41}"/>
              </a:ext>
            </a:extLst>
          </p:cNvPr>
          <p:cNvSpPr>
            <a:spLocks noGrp="1" noChangeArrowheads="1"/>
          </p:cNvSpPr>
          <p:nvPr>
            <p:ph sz="half" idx="1"/>
          </p:nvPr>
        </p:nvSpPr>
        <p:spPr>
          <a:xfrm>
            <a:off x="428786" y="895350"/>
            <a:ext cx="4143214" cy="3733800"/>
          </a:xfrm>
        </p:spPr>
        <p:txBody>
          <a:bodyPr/>
          <a:lstStyle/>
          <a:p>
            <a:pPr marL="0" indent="0">
              <a:buNone/>
            </a:pPr>
            <a:r>
              <a:rPr lang="en-US" altLang="en-US" sz="2000" dirty="0"/>
              <a:t>Activities can include:</a:t>
            </a:r>
          </a:p>
          <a:p>
            <a:pPr>
              <a:buFont typeface="Wingdings" panose="05000000000000000000" pitchFamily="2" charset="2"/>
              <a:buChar char="ü"/>
            </a:pPr>
            <a:r>
              <a:rPr lang="en-US" altLang="en-US" sz="2000" dirty="0"/>
              <a:t>Physical fitness &amp; exercise programs</a:t>
            </a:r>
          </a:p>
          <a:p>
            <a:pPr>
              <a:buFont typeface="Wingdings" panose="05000000000000000000" pitchFamily="2" charset="2"/>
              <a:buChar char="ü"/>
            </a:pPr>
            <a:r>
              <a:rPr lang="en-US" altLang="en-US" sz="2000" dirty="0"/>
              <a:t>Leadership development </a:t>
            </a:r>
          </a:p>
          <a:p>
            <a:pPr>
              <a:buFont typeface="Wingdings" panose="05000000000000000000" pitchFamily="2" charset="2"/>
              <a:buChar char="ü"/>
            </a:pPr>
            <a:r>
              <a:rPr lang="en-US" altLang="en-US" sz="2000" dirty="0"/>
              <a:t>Health promotion, social, recreational, cultural and educational programs </a:t>
            </a:r>
          </a:p>
          <a:p>
            <a:pPr>
              <a:buFont typeface="Wingdings" panose="05000000000000000000" pitchFamily="2" charset="2"/>
              <a:buChar char="ü"/>
            </a:pPr>
            <a:r>
              <a:rPr lang="en-US" altLang="en-US" sz="2000" dirty="0"/>
              <a:t>Volunteer opportunities </a:t>
            </a:r>
          </a:p>
          <a:p>
            <a:pPr>
              <a:buFont typeface="Wingdings" panose="05000000000000000000" pitchFamily="2" charset="2"/>
              <a:buChar char="ü"/>
            </a:pPr>
            <a:r>
              <a:rPr lang="en-US" altLang="en-US" sz="2000" dirty="0"/>
              <a:t>Advocacy </a:t>
            </a:r>
          </a:p>
          <a:p>
            <a:pPr>
              <a:buFont typeface="Wingdings" panose="05000000000000000000" pitchFamily="2" charset="2"/>
              <a:buChar char="ü"/>
            </a:pPr>
            <a:r>
              <a:rPr lang="en-US" altLang="en-US" sz="2000" dirty="0"/>
              <a:t>Information and referrals</a:t>
            </a:r>
          </a:p>
          <a:p>
            <a:endParaRPr lang="en-US" altLang="en-US" dirty="0"/>
          </a:p>
        </p:txBody>
      </p:sp>
      <p:pic>
        <p:nvPicPr>
          <p:cNvPr id="4" name="Picture 2" descr="programs-header.jpg">
            <a:extLst>
              <a:ext uri="{FF2B5EF4-FFF2-40B4-BE49-F238E27FC236}">
                <a16:creationId xmlns:a16="http://schemas.microsoft.com/office/drawing/2014/main" id="{1ECDF70E-C834-4CEA-AB52-3695D68DF1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66" r="20833"/>
          <a:stretch/>
        </p:blipFill>
        <p:spPr bwMode="auto">
          <a:xfrm>
            <a:off x="4643851" y="895350"/>
            <a:ext cx="3992923"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29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16:creationId xmlns:a16="http://schemas.microsoft.com/office/drawing/2014/main" id="{1618E704-F46A-4C41-91BA-00EB51C21835}"/>
              </a:ext>
            </a:extLst>
          </p:cNvPr>
          <p:cNvSpPr>
            <a:spLocks noGrp="1" noChangeArrowheads="1"/>
          </p:cNvSpPr>
          <p:nvPr>
            <p:ph sz="half" idx="1"/>
          </p:nvPr>
        </p:nvSpPr>
        <p:spPr>
          <a:xfrm>
            <a:off x="381000" y="1200150"/>
            <a:ext cx="5461450" cy="2971800"/>
          </a:xfrm>
        </p:spPr>
        <p:txBody>
          <a:bodyPr/>
          <a:lstStyle/>
          <a:p>
            <a:pPr>
              <a:spcBef>
                <a:spcPts val="0"/>
              </a:spcBef>
              <a:spcAft>
                <a:spcPts val="600"/>
              </a:spcAft>
            </a:pPr>
            <a:r>
              <a:rPr lang="en-US" altLang="en-US" sz="2000" dirty="0"/>
              <a:t>The Association is a provincial focal point to facilitate communication, networking and planning among senior </a:t>
            </a:r>
            <a:r>
              <a:rPr lang="en-US" altLang="en-US" sz="2000" dirty="0" err="1"/>
              <a:t>centres</a:t>
            </a:r>
            <a:r>
              <a:rPr lang="en-US" altLang="en-US" sz="2000" dirty="0"/>
              <a:t> and raise their profiles</a:t>
            </a:r>
          </a:p>
          <a:p>
            <a:pPr>
              <a:spcBef>
                <a:spcPts val="0"/>
              </a:spcBef>
              <a:spcAft>
                <a:spcPts val="600"/>
              </a:spcAft>
            </a:pPr>
            <a:r>
              <a:rPr lang="en-US" altLang="en-US" sz="2000" dirty="0"/>
              <a:t>The Association specializes in support to member groups, Age Friendly Manitoba, and Social Prescribing</a:t>
            </a:r>
          </a:p>
          <a:p>
            <a:pPr marL="0" indent="0">
              <a:spcBef>
                <a:spcPts val="0"/>
              </a:spcBef>
              <a:spcAft>
                <a:spcPts val="600"/>
              </a:spcAft>
              <a:buNone/>
            </a:pPr>
            <a:r>
              <a:rPr lang="en-US" sz="1600" dirty="0">
                <a:hlinkClick r:id="rId3"/>
              </a:rPr>
              <a:t>Home page - MASC</a:t>
            </a:r>
            <a:endParaRPr lang="en-US" altLang="en-US" sz="1600" dirty="0"/>
          </a:p>
          <a:p>
            <a:endParaRPr lang="en-US" altLang="en-US" sz="2000" dirty="0"/>
          </a:p>
          <a:p>
            <a:endParaRPr lang="en-US" altLang="en-US" dirty="0"/>
          </a:p>
          <a:p>
            <a:endParaRPr lang="en-US" altLang="en-US" dirty="0"/>
          </a:p>
        </p:txBody>
      </p:sp>
      <p:sp>
        <p:nvSpPr>
          <p:cNvPr id="5" name="Title 4">
            <a:extLst>
              <a:ext uri="{FF2B5EF4-FFF2-40B4-BE49-F238E27FC236}">
                <a16:creationId xmlns:a16="http://schemas.microsoft.com/office/drawing/2014/main" id="{05D83CA2-08A3-475A-A07B-44D5641FE5E8}"/>
              </a:ext>
            </a:extLst>
          </p:cNvPr>
          <p:cNvSpPr>
            <a:spLocks noGrp="1"/>
          </p:cNvSpPr>
          <p:nvPr>
            <p:ph type="title"/>
          </p:nvPr>
        </p:nvSpPr>
        <p:spPr>
          <a:xfrm>
            <a:off x="457200" y="285750"/>
            <a:ext cx="8229600" cy="685800"/>
          </a:xfrm>
        </p:spPr>
        <p:txBody>
          <a:bodyPr/>
          <a:lstStyle/>
          <a:p>
            <a:pPr algn="l"/>
            <a:r>
              <a:rPr lang="en-US" sz="2800" dirty="0"/>
              <a:t>Manitoba Association of Senior Communities</a:t>
            </a:r>
          </a:p>
        </p:txBody>
      </p:sp>
      <p:pic>
        <p:nvPicPr>
          <p:cNvPr id="4098" name="Picture 2" descr="MASC">
            <a:hlinkClick r:id="rId3"/>
            <a:extLst>
              <a:ext uri="{FF2B5EF4-FFF2-40B4-BE49-F238E27FC236}">
                <a16:creationId xmlns:a16="http://schemas.microsoft.com/office/drawing/2014/main" id="{557A7C16-398A-4D77-B65B-8602999D1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733550"/>
            <a:ext cx="2844350" cy="140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D97B6D4-4483-4CBD-83B8-861F14E4DF4D}"/>
              </a:ext>
            </a:extLst>
          </p:cNvPr>
          <p:cNvSpPr>
            <a:spLocks noGrp="1" noChangeArrowheads="1"/>
          </p:cNvSpPr>
          <p:nvPr>
            <p:ph type="title"/>
          </p:nvPr>
        </p:nvSpPr>
        <p:spPr>
          <a:xfrm>
            <a:off x="381000" y="57151"/>
            <a:ext cx="8229600" cy="609600"/>
          </a:xfrm>
        </p:spPr>
        <p:txBody>
          <a:bodyPr/>
          <a:lstStyle/>
          <a:p>
            <a:r>
              <a:rPr lang="en-US" altLang="en-US" sz="3200" dirty="0"/>
              <a:t>Canadian National Institute for the Blind</a:t>
            </a:r>
          </a:p>
        </p:txBody>
      </p:sp>
      <p:sp>
        <p:nvSpPr>
          <p:cNvPr id="3" name="Content Placeholder 2">
            <a:extLst>
              <a:ext uri="{FF2B5EF4-FFF2-40B4-BE49-F238E27FC236}">
                <a16:creationId xmlns:a16="http://schemas.microsoft.com/office/drawing/2014/main" id="{54514D1F-75D2-47DF-94CF-AC416C675D9D}"/>
              </a:ext>
            </a:extLst>
          </p:cNvPr>
          <p:cNvSpPr>
            <a:spLocks noGrp="1"/>
          </p:cNvSpPr>
          <p:nvPr>
            <p:ph sz="half" idx="1"/>
          </p:nvPr>
        </p:nvSpPr>
        <p:spPr>
          <a:xfrm>
            <a:off x="457200" y="666751"/>
            <a:ext cx="4784766" cy="3124199"/>
          </a:xfrm>
        </p:spPr>
        <p:txBody>
          <a:bodyPr/>
          <a:lstStyle/>
          <a:p>
            <a:pPr>
              <a:buFont typeface="Arial" panose="020B0604020202020204" pitchFamily="34" charset="0"/>
              <a:buChar char="•"/>
              <a:defRPr/>
            </a:pPr>
            <a:r>
              <a:rPr lang="en-US" altLang="en-US" sz="2000" dirty="0"/>
              <a:t>Delivers innovative programs and advocacy that empower people impacted by blindness to live their dreams and tear down barriers to inclusion</a:t>
            </a:r>
          </a:p>
          <a:p>
            <a:pPr>
              <a:defRPr/>
            </a:pPr>
            <a:r>
              <a:rPr lang="en-US" altLang="en-US" sz="2000" dirty="0"/>
              <a:t>Services offered include: </a:t>
            </a:r>
          </a:p>
          <a:p>
            <a:pPr lvl="1">
              <a:buFont typeface="Wingdings" panose="05000000000000000000" pitchFamily="2" charset="2"/>
              <a:buChar char="ü"/>
              <a:defRPr/>
            </a:pPr>
            <a:r>
              <a:rPr lang="en-US" altLang="en-US" sz="1800" dirty="0"/>
              <a:t>Peer Support. </a:t>
            </a:r>
          </a:p>
          <a:p>
            <a:pPr lvl="1">
              <a:buFont typeface="Wingdings" panose="05000000000000000000" pitchFamily="2" charset="2"/>
              <a:buChar char="ü"/>
              <a:defRPr/>
            </a:pPr>
            <a:r>
              <a:rPr lang="en-US" altLang="en-US" sz="1800" dirty="0"/>
              <a:t>Store and library services. </a:t>
            </a:r>
          </a:p>
          <a:p>
            <a:pPr lvl="1">
              <a:buFont typeface="Wingdings" panose="05000000000000000000" pitchFamily="2" charset="2"/>
              <a:buChar char="ü"/>
              <a:defRPr/>
            </a:pPr>
            <a:r>
              <a:rPr lang="en-US" altLang="en-US" sz="1800" dirty="0"/>
              <a:t>Leisure groups and activities.</a:t>
            </a:r>
          </a:p>
          <a:p>
            <a:pPr lvl="1">
              <a:buFont typeface="Wingdings" panose="05000000000000000000" pitchFamily="2" charset="2"/>
              <a:buChar char="ü"/>
              <a:defRPr/>
            </a:pPr>
            <a:r>
              <a:rPr lang="en-US" altLang="en-US" sz="1800" dirty="0"/>
              <a:t>Offer specialized services and training</a:t>
            </a:r>
          </a:p>
          <a:p>
            <a:pPr marL="57150" indent="0">
              <a:buNone/>
              <a:defRPr/>
            </a:pPr>
            <a:r>
              <a:rPr lang="en-US" sz="1600" dirty="0">
                <a:hlinkClick r:id="rId3"/>
              </a:rPr>
              <a:t>Programs and Services | CNIB</a:t>
            </a:r>
            <a:endParaRPr lang="en-US" altLang="en-US" sz="1600" dirty="0">
              <a:solidFill>
                <a:schemeClr val="accent2">
                  <a:lumMod val="75000"/>
                </a:schemeClr>
              </a:solidFill>
            </a:endParaRPr>
          </a:p>
          <a:p>
            <a:pPr lvl="1">
              <a:buFont typeface="Wingdings" panose="05000000000000000000" pitchFamily="2" charset="2"/>
              <a:buChar char="ü"/>
              <a:defRPr/>
            </a:pPr>
            <a:endParaRPr lang="en-US" altLang="en-US" sz="1800" dirty="0">
              <a:solidFill>
                <a:schemeClr val="accent2">
                  <a:lumMod val="75000"/>
                </a:schemeClr>
              </a:solidFill>
            </a:endParaRPr>
          </a:p>
          <a:p>
            <a:pPr lvl="1">
              <a:buFont typeface="Wingdings" panose="05000000000000000000" pitchFamily="2" charset="2"/>
              <a:buChar char="ü"/>
              <a:defRPr/>
            </a:pPr>
            <a:endParaRPr lang="en-US" altLang="en-US" sz="1800" dirty="0">
              <a:solidFill>
                <a:schemeClr val="accent2">
                  <a:lumMod val="75000"/>
                </a:schemeClr>
              </a:solidFill>
            </a:endParaRPr>
          </a:p>
          <a:p>
            <a:pPr>
              <a:defRPr/>
            </a:pPr>
            <a:endParaRPr lang="en-US" dirty="0"/>
          </a:p>
          <a:p>
            <a:pPr>
              <a:buFont typeface="Arial" panose="020B0604020202020204" pitchFamily="34" charset="0"/>
              <a:buChar char="•"/>
              <a:defRPr/>
            </a:pPr>
            <a:endParaRPr lang="en-US" altLang="en-US" sz="2000" dirty="0"/>
          </a:p>
          <a:p>
            <a:pPr marL="0" indent="0">
              <a:buFontTx/>
              <a:buNone/>
              <a:defRPr/>
            </a:pPr>
            <a:endParaRPr lang="en-US" altLang="en-US" b="1" dirty="0"/>
          </a:p>
          <a:p>
            <a:pPr>
              <a:defRPr/>
            </a:pPr>
            <a:endParaRPr lang="en-US" dirty="0"/>
          </a:p>
        </p:txBody>
      </p:sp>
      <p:pic>
        <p:nvPicPr>
          <p:cNvPr id="6146" name="Picture 2" descr="CNIB Podcast Network on Apple Podcasts">
            <a:hlinkClick r:id="rId4"/>
            <a:extLst>
              <a:ext uri="{FF2B5EF4-FFF2-40B4-BE49-F238E27FC236}">
                <a16:creationId xmlns:a16="http://schemas.microsoft.com/office/drawing/2014/main" id="{5199F3DB-1514-43A9-98D6-46AD2813F2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500" t="16667" r="32500" b="16667"/>
          <a:stretch/>
        </p:blipFill>
        <p:spPr bwMode="auto">
          <a:xfrm>
            <a:off x="5410200" y="754021"/>
            <a:ext cx="3200400" cy="3178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CBB9F4-3294-4825-91BD-BDD5CDBC03EA}"/>
              </a:ext>
            </a:extLst>
          </p:cNvPr>
          <p:cNvSpPr>
            <a:spLocks noGrp="1" noChangeArrowheads="1"/>
          </p:cNvSpPr>
          <p:nvPr>
            <p:ph type="title"/>
          </p:nvPr>
        </p:nvSpPr>
        <p:spPr>
          <a:xfrm>
            <a:off x="381000" y="285750"/>
            <a:ext cx="8229600" cy="609600"/>
          </a:xfrm>
        </p:spPr>
        <p:txBody>
          <a:bodyPr/>
          <a:lstStyle/>
          <a:p>
            <a:pPr algn="l"/>
            <a:r>
              <a:rPr lang="en-US" altLang="en-US" dirty="0"/>
              <a:t>Alzheimer Society of Manitoba </a:t>
            </a:r>
          </a:p>
        </p:txBody>
      </p:sp>
      <p:sp>
        <p:nvSpPr>
          <p:cNvPr id="3" name="Content Placeholder 2">
            <a:extLst>
              <a:ext uri="{FF2B5EF4-FFF2-40B4-BE49-F238E27FC236}">
                <a16:creationId xmlns:a16="http://schemas.microsoft.com/office/drawing/2014/main" id="{95DD7E02-DF39-4BC4-BF48-D3CF30565A34}"/>
              </a:ext>
            </a:extLst>
          </p:cNvPr>
          <p:cNvSpPr>
            <a:spLocks noGrp="1"/>
          </p:cNvSpPr>
          <p:nvPr>
            <p:ph idx="1"/>
          </p:nvPr>
        </p:nvSpPr>
        <p:spPr>
          <a:xfrm>
            <a:off x="152400" y="971550"/>
            <a:ext cx="8686800" cy="3886200"/>
          </a:xfrm>
        </p:spPr>
        <p:txBody>
          <a:bodyPr/>
          <a:lstStyle/>
          <a:p>
            <a:pPr>
              <a:buFont typeface="Arial" panose="020B0604020202020204" pitchFamily="34" charset="0"/>
              <a:buChar char="•"/>
              <a:defRPr/>
            </a:pPr>
            <a:r>
              <a:rPr lang="en-US" altLang="en-US" sz="1800" kern="1200" dirty="0">
                <a:solidFill>
                  <a:prstClr val="black">
                    <a:lumMod val="95000"/>
                    <a:lumOff val="5000"/>
                  </a:prstClr>
                </a:solidFill>
              </a:rPr>
              <a:t>Provides community awareness; individual, family and professional education; support programs and research funding</a:t>
            </a:r>
          </a:p>
          <a:p>
            <a:pPr>
              <a:buFont typeface="Arial" panose="020B0604020202020204" pitchFamily="34" charset="0"/>
              <a:buChar char="•"/>
              <a:defRPr/>
            </a:pPr>
            <a:r>
              <a:rPr lang="en-US" altLang="en-US" sz="1800" kern="1200" dirty="0">
                <a:solidFill>
                  <a:prstClr val="black"/>
                </a:solidFill>
                <a:hlinkClick r:id="rId3"/>
              </a:rPr>
              <a:t>First Link®</a:t>
            </a:r>
            <a:endParaRPr lang="en-US" altLang="en-US" sz="1800" kern="1200" dirty="0">
              <a:solidFill>
                <a:prstClr val="black"/>
              </a:solidFill>
            </a:endParaRPr>
          </a:p>
          <a:p>
            <a:pPr lvl="1">
              <a:buFont typeface="Courier New" panose="02070309020205020404" pitchFamily="49" charset="0"/>
              <a:buChar char="o"/>
              <a:defRPr/>
            </a:pPr>
            <a:r>
              <a:rPr lang="en-US" altLang="en-US" sz="1800" kern="1200" dirty="0">
                <a:solidFill>
                  <a:prstClr val="black"/>
                </a:solidFill>
                <a:ea typeface="+mn-ea"/>
              </a:rPr>
              <a:t>Formal referral by health professionals allows for proactive contact to help the family better cope </a:t>
            </a:r>
          </a:p>
          <a:p>
            <a:pPr lvl="1">
              <a:buFont typeface="Courier New" panose="02070309020205020404" pitchFamily="49" charset="0"/>
              <a:buChar char="o"/>
              <a:defRPr/>
            </a:pPr>
            <a:r>
              <a:rPr lang="en-US" altLang="en-US" sz="1800" kern="1200" dirty="0">
                <a:solidFill>
                  <a:prstClr val="black"/>
                </a:solidFill>
                <a:ea typeface="+mn-ea"/>
              </a:rPr>
              <a:t>Link individuals and families affected by dementia with services and support as soon as possible after diagnosis</a:t>
            </a:r>
          </a:p>
          <a:p>
            <a:pPr lvl="1">
              <a:buFont typeface="Courier New" panose="02070309020205020404" pitchFamily="49" charset="0"/>
              <a:buChar char="o"/>
              <a:defRPr/>
            </a:pPr>
            <a:r>
              <a:rPr lang="en-US" altLang="en-US" sz="1800" kern="1200" dirty="0">
                <a:solidFill>
                  <a:prstClr val="black"/>
                </a:solidFill>
                <a:ea typeface="+mn-ea"/>
              </a:rPr>
              <a:t>Information, support groups, education sessions and referrals to other health resources as needed</a:t>
            </a:r>
          </a:p>
          <a:p>
            <a:pPr lvl="1">
              <a:buFont typeface="Courier New" panose="02070309020205020404" pitchFamily="49" charset="0"/>
              <a:buChar char="o"/>
              <a:defRPr/>
            </a:pPr>
            <a:r>
              <a:rPr lang="en-US" altLang="en-US" sz="1800" kern="1200" dirty="0">
                <a:solidFill>
                  <a:prstClr val="black"/>
                </a:solidFill>
                <a:ea typeface="+mn-ea"/>
              </a:rPr>
              <a:t>Families can also contact the Alzheimer Society directly for assistance</a:t>
            </a:r>
          </a:p>
          <a:p>
            <a:pPr marL="57150" indent="0">
              <a:buNone/>
              <a:defRPr/>
            </a:pPr>
            <a:r>
              <a:rPr lang="en-US" sz="1600" dirty="0">
                <a:hlinkClick r:id="rId4"/>
              </a:rPr>
              <a:t>Alzheimer Society of Manitoba - Dementia Care &amp; Brain Health</a:t>
            </a:r>
            <a:endParaRPr lang="en-US" altLang="en-US" sz="1600" kern="1200" dirty="0">
              <a:solidFill>
                <a:prstClr val="black"/>
              </a:solidFill>
              <a:ea typeface="+mn-ea"/>
            </a:endParaRPr>
          </a:p>
          <a:p>
            <a:pPr marL="0" indent="0">
              <a:buNone/>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52AE51A-B30E-4188-B00E-E5BE4BFF2437}"/>
              </a:ext>
            </a:extLst>
          </p:cNvPr>
          <p:cNvSpPr>
            <a:spLocks noGrp="1" noChangeArrowheads="1"/>
          </p:cNvSpPr>
          <p:nvPr>
            <p:ph type="title"/>
          </p:nvPr>
        </p:nvSpPr>
        <p:spPr>
          <a:xfrm>
            <a:off x="152400" y="184944"/>
            <a:ext cx="8839200" cy="1172418"/>
          </a:xfrm>
        </p:spPr>
        <p:txBody>
          <a:bodyPr/>
          <a:lstStyle/>
          <a:p>
            <a:pPr algn="l"/>
            <a:r>
              <a:rPr lang="en-US" altLang="en-US" dirty="0"/>
              <a:t>A&amp;O: Support Services for</a:t>
            </a:r>
            <a:br>
              <a:rPr lang="en-US" altLang="en-US" dirty="0"/>
            </a:br>
            <a:r>
              <a:rPr lang="en-US" altLang="en-US" dirty="0"/>
              <a:t> Older Adults  </a:t>
            </a:r>
          </a:p>
        </p:txBody>
      </p:sp>
      <p:sp>
        <p:nvSpPr>
          <p:cNvPr id="29699" name="Content Placeholder 2">
            <a:extLst>
              <a:ext uri="{FF2B5EF4-FFF2-40B4-BE49-F238E27FC236}">
                <a16:creationId xmlns:a16="http://schemas.microsoft.com/office/drawing/2014/main" id="{1EE5FEC2-96BA-4869-83BB-0FDD0D868FD9}"/>
              </a:ext>
            </a:extLst>
          </p:cNvPr>
          <p:cNvSpPr>
            <a:spLocks noGrp="1" noChangeArrowheads="1"/>
          </p:cNvSpPr>
          <p:nvPr>
            <p:ph idx="1"/>
          </p:nvPr>
        </p:nvSpPr>
        <p:spPr>
          <a:xfrm>
            <a:off x="152400" y="1428750"/>
            <a:ext cx="8458200" cy="3048000"/>
          </a:xfrm>
        </p:spPr>
        <p:txBody>
          <a:bodyPr/>
          <a:lstStyle/>
          <a:p>
            <a:pPr>
              <a:defRPr/>
            </a:pPr>
            <a:r>
              <a:rPr lang="en-US" altLang="en-US" sz="2000" dirty="0"/>
              <a:t>Core programs and services are classified under the agency’s three foundational pillars: </a:t>
            </a:r>
            <a:r>
              <a:rPr lang="en-US" altLang="en-US" sz="2000" b="1" dirty="0"/>
              <a:t>Safety &amp; Security, Social Engagement and Counselling </a:t>
            </a:r>
            <a:endParaRPr lang="en-US" altLang="en-US" sz="2000" dirty="0"/>
          </a:p>
          <a:p>
            <a:pPr>
              <a:defRPr/>
            </a:pPr>
            <a:r>
              <a:rPr lang="en-US" altLang="en-US" sz="2000" dirty="0"/>
              <a:t>Information and referrals, counselling, housing, legal services, seniors immigrant settlement services, this full house, caregiving with confidence, senior centre without walls, older victim services, safety aid, connect program, elder abuse services, safe suite, etc. </a:t>
            </a:r>
          </a:p>
          <a:p>
            <a:pPr marL="0" indent="0">
              <a:buNone/>
              <a:defRPr/>
            </a:pPr>
            <a:r>
              <a:rPr lang="en-US" sz="1600" dirty="0">
                <a:hlinkClick r:id="rId3"/>
              </a:rPr>
              <a:t>A &amp; O: Support Services for Older Adults – Providing innovative programs and services to older adults since 1957</a:t>
            </a:r>
            <a:endParaRPr lang="en-US" altLang="en-US" sz="1600" dirty="0"/>
          </a:p>
        </p:txBody>
      </p:sp>
      <p:pic>
        <p:nvPicPr>
          <p:cNvPr id="34820" name="Picture 1">
            <a:hlinkClick r:id="rId3"/>
            <a:extLst>
              <a:ext uri="{FF2B5EF4-FFF2-40B4-BE49-F238E27FC236}">
                <a16:creationId xmlns:a16="http://schemas.microsoft.com/office/drawing/2014/main" id="{271B21EE-00AF-4C73-9930-94B79323D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2700"/>
            <a:ext cx="1474651" cy="11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B2B3-4DAB-45D6-8DCD-1F3076936AE0}"/>
              </a:ext>
            </a:extLst>
          </p:cNvPr>
          <p:cNvSpPr>
            <a:spLocks noGrp="1"/>
          </p:cNvSpPr>
          <p:nvPr>
            <p:ph type="title"/>
          </p:nvPr>
        </p:nvSpPr>
        <p:spPr>
          <a:xfrm>
            <a:off x="457200" y="57150"/>
            <a:ext cx="8229600" cy="457200"/>
          </a:xfrm>
        </p:spPr>
        <p:txBody>
          <a:bodyPr/>
          <a:lstStyle/>
          <a:p>
            <a:r>
              <a:rPr lang="en-US" dirty="0"/>
              <a:t>Community Partners</a:t>
            </a:r>
          </a:p>
        </p:txBody>
      </p:sp>
      <p:sp>
        <p:nvSpPr>
          <p:cNvPr id="3" name="Content Placeholder 2">
            <a:extLst>
              <a:ext uri="{FF2B5EF4-FFF2-40B4-BE49-F238E27FC236}">
                <a16:creationId xmlns:a16="http://schemas.microsoft.com/office/drawing/2014/main" id="{A0C5A3C4-A8CB-4DCF-989D-636183A1EE8B}"/>
              </a:ext>
            </a:extLst>
          </p:cNvPr>
          <p:cNvSpPr>
            <a:spLocks noGrp="1"/>
          </p:cNvSpPr>
          <p:nvPr>
            <p:ph idx="1"/>
          </p:nvPr>
        </p:nvSpPr>
        <p:spPr>
          <a:xfrm>
            <a:off x="457200" y="590550"/>
            <a:ext cx="8229600" cy="3810000"/>
          </a:xfrm>
        </p:spPr>
        <p:txBody>
          <a:bodyPr/>
          <a:lstStyle/>
          <a:p>
            <a:r>
              <a:rPr lang="en-US" dirty="0"/>
              <a:t>211 Manitoba: </a:t>
            </a:r>
            <a:r>
              <a:rPr lang="en-US" dirty="0">
                <a:hlinkClick r:id="rId2"/>
              </a:rPr>
              <a:t>Manitoba</a:t>
            </a:r>
            <a:endParaRPr lang="en-US" dirty="0"/>
          </a:p>
          <a:p>
            <a:r>
              <a:rPr lang="en-US" dirty="0"/>
              <a:t>Active Aging in Manitoba: </a:t>
            </a:r>
            <a:r>
              <a:rPr lang="en-US" dirty="0">
                <a:hlinkClick r:id="rId3"/>
              </a:rPr>
              <a:t>Active Aging in Manitoba | Inspiring Active Lifestyles</a:t>
            </a:r>
            <a:endParaRPr lang="en-US" dirty="0"/>
          </a:p>
          <a:p>
            <a:r>
              <a:rPr lang="en-US" dirty="0"/>
              <a:t>Canadian Mental Health Association: </a:t>
            </a:r>
            <a:r>
              <a:rPr lang="en-US" dirty="0">
                <a:hlinkClick r:id="rId4"/>
              </a:rPr>
              <a:t>Winnipeg - CMHA Manitoba and Winnipeg</a:t>
            </a:r>
            <a:endParaRPr lang="en-US" dirty="0"/>
          </a:p>
          <a:p>
            <a:r>
              <a:rPr lang="en-US" dirty="0"/>
              <a:t>Health, Seniors and Long Term Care: </a:t>
            </a:r>
            <a:r>
              <a:rPr lang="en-US" dirty="0">
                <a:hlinkClick r:id="rId5"/>
              </a:rPr>
              <a:t>Province of Manitoba | Health, Seniors and Long-Term Care</a:t>
            </a:r>
            <a:endParaRPr lang="en-US" dirty="0"/>
          </a:p>
          <a:p>
            <a:r>
              <a:rPr lang="en-US" dirty="0"/>
              <a:t>Transportation Options Network for Seniors: </a:t>
            </a:r>
            <a:r>
              <a:rPr lang="en-US" dirty="0">
                <a:hlinkClick r:id="rId6"/>
              </a:rPr>
              <a:t>Home – TONS</a:t>
            </a:r>
            <a:r>
              <a:rPr lang="en-US" dirty="0"/>
              <a:t> </a:t>
            </a:r>
          </a:p>
        </p:txBody>
      </p:sp>
    </p:spTree>
    <p:extLst>
      <p:ext uri="{BB962C8B-B14F-4D97-AF65-F5344CB8AC3E}">
        <p14:creationId xmlns:p14="http://schemas.microsoft.com/office/powerpoint/2010/main" val="289833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2582-FDFB-47A2-A7B4-A1B3C5612827}"/>
              </a:ext>
            </a:extLst>
          </p:cNvPr>
          <p:cNvSpPr>
            <a:spLocks noGrp="1"/>
          </p:cNvSpPr>
          <p:nvPr>
            <p:ph type="title"/>
          </p:nvPr>
        </p:nvSpPr>
        <p:spPr>
          <a:xfrm>
            <a:off x="457200" y="209550"/>
            <a:ext cx="8229600" cy="1295400"/>
          </a:xfrm>
        </p:spPr>
        <p:txBody>
          <a:bodyPr/>
          <a:lstStyle/>
          <a:p>
            <a:r>
              <a:rPr lang="en-US" dirty="0"/>
              <a:t>What is Support Services to Seniors?</a:t>
            </a:r>
          </a:p>
        </p:txBody>
      </p:sp>
      <p:sp>
        <p:nvSpPr>
          <p:cNvPr id="3" name="Content Placeholder 2">
            <a:extLst>
              <a:ext uri="{FF2B5EF4-FFF2-40B4-BE49-F238E27FC236}">
                <a16:creationId xmlns:a16="http://schemas.microsoft.com/office/drawing/2014/main" id="{6C061C92-26EB-4F5A-8106-471359DC5634}"/>
              </a:ext>
            </a:extLst>
          </p:cNvPr>
          <p:cNvSpPr>
            <a:spLocks noGrp="1"/>
          </p:cNvSpPr>
          <p:nvPr>
            <p:ph idx="1"/>
          </p:nvPr>
        </p:nvSpPr>
        <p:spPr>
          <a:xfrm>
            <a:off x="304800" y="1885950"/>
            <a:ext cx="8305800" cy="2743200"/>
          </a:xfrm>
        </p:spPr>
        <p:txBody>
          <a:bodyPr/>
          <a:lstStyle/>
          <a:p>
            <a:r>
              <a:rPr lang="en-US" dirty="0"/>
              <a:t>Support Services to Seniors promotes healthy living and assists older adults by supporting community-based services and programs. Community agencies offer these services throughout the Winnipeg Health Region.</a:t>
            </a:r>
          </a:p>
          <a:p>
            <a:endParaRPr lang="en-US" sz="1600" dirty="0">
              <a:hlinkClick r:id="rId3"/>
            </a:endParaRPr>
          </a:p>
          <a:p>
            <a:pPr marL="0" indent="0">
              <a:buNone/>
            </a:pPr>
            <a:endParaRPr lang="en-US" sz="1600" dirty="0">
              <a:hlinkClick r:id="rId3"/>
            </a:endParaRPr>
          </a:p>
          <a:p>
            <a:pPr marL="0" indent="0">
              <a:buNone/>
            </a:pPr>
            <a:r>
              <a:rPr lang="en-US" sz="1600" dirty="0">
                <a:hlinkClick r:id="rId3"/>
              </a:rPr>
              <a:t>Support Services to Seniors | Winnipeg Regional Health Authority</a:t>
            </a:r>
            <a:endParaRPr lang="en-US" sz="1600" dirty="0"/>
          </a:p>
        </p:txBody>
      </p:sp>
    </p:spTree>
    <p:extLst>
      <p:ext uri="{BB962C8B-B14F-4D97-AF65-F5344CB8AC3E}">
        <p14:creationId xmlns:p14="http://schemas.microsoft.com/office/powerpoint/2010/main" val="2582289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a:extLst>
              <a:ext uri="{FF2B5EF4-FFF2-40B4-BE49-F238E27FC236}">
                <a16:creationId xmlns:a16="http://schemas.microsoft.com/office/drawing/2014/main" id="{64F57C5D-A707-414A-BB14-19C0E9367CB5}"/>
              </a:ext>
            </a:extLst>
          </p:cNvPr>
          <p:cNvSpPr>
            <a:spLocks noGrp="1" noChangeArrowheads="1"/>
          </p:cNvSpPr>
          <p:nvPr>
            <p:ph type="title"/>
          </p:nvPr>
        </p:nvSpPr>
        <p:spPr>
          <a:xfrm>
            <a:off x="457200" y="285750"/>
            <a:ext cx="8229600" cy="857250"/>
          </a:xfrm>
        </p:spPr>
        <p:txBody>
          <a:bodyPr/>
          <a:lstStyle/>
          <a:p>
            <a:pPr algn="l"/>
            <a:r>
              <a:rPr lang="en-US" altLang="en-US" sz="3200" dirty="0"/>
              <a:t>Support Services to Seniors </a:t>
            </a:r>
          </a:p>
        </p:txBody>
      </p:sp>
      <p:sp>
        <p:nvSpPr>
          <p:cNvPr id="36867" name="Content Placeholder 10">
            <a:extLst>
              <a:ext uri="{FF2B5EF4-FFF2-40B4-BE49-F238E27FC236}">
                <a16:creationId xmlns:a16="http://schemas.microsoft.com/office/drawing/2014/main" id="{41DB5FE9-D661-4058-815E-3BAB1D5AA7A0}"/>
              </a:ext>
            </a:extLst>
          </p:cNvPr>
          <p:cNvSpPr>
            <a:spLocks noGrp="1" noChangeArrowheads="1"/>
          </p:cNvSpPr>
          <p:nvPr>
            <p:ph idx="1"/>
          </p:nvPr>
        </p:nvSpPr>
        <p:spPr>
          <a:xfrm>
            <a:off x="457200" y="1200150"/>
            <a:ext cx="7924800" cy="2971800"/>
          </a:xfrm>
        </p:spPr>
        <p:txBody>
          <a:bodyPr/>
          <a:lstStyle/>
          <a:p>
            <a:pPr marL="0" indent="0">
              <a:buFontTx/>
              <a:buNone/>
            </a:pPr>
            <a:r>
              <a:rPr lang="en-US" altLang="en-US" b="1" dirty="0"/>
              <a:t>Kathy Henderson, </a:t>
            </a:r>
            <a:r>
              <a:rPr lang="en-US" altLang="en-US" sz="1200" b="1" dirty="0"/>
              <a:t>BSW, RSW </a:t>
            </a:r>
          </a:p>
          <a:p>
            <a:pPr marL="0" indent="0">
              <a:buFontTx/>
              <a:buNone/>
            </a:pPr>
            <a:r>
              <a:rPr lang="en-US" altLang="en-US" sz="2000" dirty="0"/>
              <a:t>Healthy Aging and Seniors Care Specialist </a:t>
            </a:r>
          </a:p>
          <a:p>
            <a:pPr marL="0" indent="0">
              <a:buFontTx/>
              <a:buNone/>
            </a:pPr>
            <a:r>
              <a:rPr lang="en-US" altLang="en-US" sz="2000" dirty="0"/>
              <a:t>Support Services to Seniors </a:t>
            </a:r>
          </a:p>
          <a:p>
            <a:pPr marL="0" indent="0">
              <a:buFontTx/>
              <a:buNone/>
            </a:pPr>
            <a:r>
              <a:rPr lang="en-US" altLang="en-US" sz="2000" dirty="0"/>
              <a:t>Health Services | Continuing Care</a:t>
            </a:r>
          </a:p>
          <a:p>
            <a:pPr marL="0" indent="0">
              <a:buFontTx/>
              <a:buNone/>
            </a:pPr>
            <a:r>
              <a:rPr lang="en-US" altLang="en-US" sz="2000" dirty="0"/>
              <a:t>Winnipeg Regional Health Authority </a:t>
            </a:r>
          </a:p>
          <a:p>
            <a:pPr marL="0" indent="0">
              <a:buFontTx/>
              <a:buNone/>
            </a:pPr>
            <a:r>
              <a:rPr lang="en-US" altLang="en-US" sz="2000" dirty="0"/>
              <a:t>(204) 791-2066 </a:t>
            </a:r>
          </a:p>
          <a:p>
            <a:pPr marL="0" indent="0">
              <a:buFontTx/>
              <a:buNone/>
            </a:pPr>
            <a:r>
              <a:rPr lang="en-US" altLang="en-US" sz="2000" dirty="0">
                <a:hlinkClick r:id="rId3"/>
              </a:rPr>
              <a:t>khenderson@wrha.mb.ca</a:t>
            </a:r>
            <a:r>
              <a:rPr lang="en-US" altLang="en-US" sz="2000" dirty="0"/>
              <a:t> </a:t>
            </a:r>
          </a:p>
          <a:p>
            <a:pPr marL="0" indent="0">
              <a:buFontTx/>
              <a:buNone/>
            </a:pPr>
            <a:r>
              <a:rPr lang="en-US" altLang="en-US" sz="2000" dirty="0">
                <a:hlinkClick r:id="rId4"/>
              </a:rPr>
              <a:t>https://wrha.mb.ca/support-services-to-seniors/</a:t>
            </a:r>
            <a:endParaRPr lang="en-US" altLang="en-US" sz="2000" dirty="0"/>
          </a:p>
          <a:p>
            <a:pPr marL="0" indent="0">
              <a:buFontTx/>
              <a:buNone/>
            </a:pPr>
            <a:endParaRPr lang="en-US" alt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E43A-3733-4A05-AB7C-C72353C87925}"/>
              </a:ext>
            </a:extLst>
          </p:cNvPr>
          <p:cNvSpPr>
            <a:spLocks noGrp="1"/>
          </p:cNvSpPr>
          <p:nvPr>
            <p:ph type="title"/>
          </p:nvPr>
        </p:nvSpPr>
        <p:spPr>
          <a:xfrm>
            <a:off x="457200" y="0"/>
            <a:ext cx="8229600" cy="971550"/>
          </a:xfrm>
        </p:spPr>
        <p:txBody>
          <a:bodyPr/>
          <a:lstStyle/>
          <a:p>
            <a:r>
              <a:rPr lang="en-US" dirty="0"/>
              <a:t>What are the goals of Support Services to Seniors?</a:t>
            </a:r>
          </a:p>
        </p:txBody>
      </p:sp>
      <p:sp>
        <p:nvSpPr>
          <p:cNvPr id="3" name="Content Placeholder 2">
            <a:extLst>
              <a:ext uri="{FF2B5EF4-FFF2-40B4-BE49-F238E27FC236}">
                <a16:creationId xmlns:a16="http://schemas.microsoft.com/office/drawing/2014/main" id="{8D3AD15C-5B5D-4C6D-979F-B2CE5DFCF0A4}"/>
              </a:ext>
            </a:extLst>
          </p:cNvPr>
          <p:cNvSpPr>
            <a:spLocks noGrp="1"/>
          </p:cNvSpPr>
          <p:nvPr>
            <p:ph idx="1"/>
          </p:nvPr>
        </p:nvSpPr>
        <p:spPr>
          <a:xfrm>
            <a:off x="76200" y="1123950"/>
            <a:ext cx="9067800" cy="3048000"/>
          </a:xfrm>
        </p:spPr>
        <p:txBody>
          <a:bodyPr/>
          <a:lstStyle/>
          <a:p>
            <a:r>
              <a:rPr lang="en-US" sz="2000" dirty="0"/>
              <a:t>To reduce barriers to improve and/or maintain health status,</a:t>
            </a:r>
          </a:p>
          <a:p>
            <a:r>
              <a:rPr lang="en-US" sz="2000" dirty="0"/>
              <a:t>To foster social and physical environments that support health and independence,</a:t>
            </a:r>
          </a:p>
          <a:p>
            <a:r>
              <a:rPr lang="en-US" sz="2000" dirty="0"/>
              <a:t>To promote optimal well-being through lifelong learning,</a:t>
            </a:r>
          </a:p>
          <a:p>
            <a:r>
              <a:rPr lang="en-US" sz="2000" dirty="0"/>
              <a:t>To increase health promotion, chronic disease management, social connectedness,</a:t>
            </a:r>
          </a:p>
          <a:p>
            <a:r>
              <a:rPr lang="en-US" sz="2000" dirty="0"/>
              <a:t>To prevent and/or postpone disabilities, distress, discomfort and preventable injury,</a:t>
            </a:r>
          </a:p>
          <a:p>
            <a:r>
              <a:rPr lang="en-US" sz="2000" dirty="0"/>
              <a:t>To increase the capacity of older adults to have meaningful control over their health and well-being.</a:t>
            </a:r>
          </a:p>
          <a:p>
            <a:endParaRPr lang="en-US" dirty="0"/>
          </a:p>
        </p:txBody>
      </p:sp>
    </p:spTree>
    <p:extLst>
      <p:ext uri="{BB962C8B-B14F-4D97-AF65-F5344CB8AC3E}">
        <p14:creationId xmlns:p14="http://schemas.microsoft.com/office/powerpoint/2010/main" val="284707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ADF6-1AB1-4C52-9EC0-DE156336AD40}"/>
              </a:ext>
            </a:extLst>
          </p:cNvPr>
          <p:cNvSpPr>
            <a:spLocks noGrp="1"/>
          </p:cNvSpPr>
          <p:nvPr>
            <p:ph type="title"/>
          </p:nvPr>
        </p:nvSpPr>
        <p:spPr>
          <a:xfrm>
            <a:off x="457200" y="247650"/>
            <a:ext cx="8229600" cy="685800"/>
          </a:xfrm>
        </p:spPr>
        <p:txBody>
          <a:bodyPr/>
          <a:lstStyle/>
          <a:p>
            <a:r>
              <a:rPr lang="en-US" dirty="0"/>
              <a:t>Aging in the Right Place</a:t>
            </a:r>
          </a:p>
        </p:txBody>
      </p:sp>
      <p:sp>
        <p:nvSpPr>
          <p:cNvPr id="3" name="Content Placeholder 2">
            <a:extLst>
              <a:ext uri="{FF2B5EF4-FFF2-40B4-BE49-F238E27FC236}">
                <a16:creationId xmlns:a16="http://schemas.microsoft.com/office/drawing/2014/main" id="{F1EDEE3A-EDDA-4BC0-B051-21BB97B0F854}"/>
              </a:ext>
            </a:extLst>
          </p:cNvPr>
          <p:cNvSpPr>
            <a:spLocks noGrp="1"/>
          </p:cNvSpPr>
          <p:nvPr>
            <p:ph idx="1"/>
          </p:nvPr>
        </p:nvSpPr>
        <p:spPr>
          <a:xfrm>
            <a:off x="457200" y="952500"/>
            <a:ext cx="4191000" cy="3600450"/>
          </a:xfrm>
        </p:spPr>
        <p:txBody>
          <a:bodyPr/>
          <a:lstStyle/>
          <a:p>
            <a:r>
              <a:rPr lang="en-US" dirty="0"/>
              <a:t>93.2% mainstream housing (house, apartment, condo, etc.)</a:t>
            </a:r>
          </a:p>
          <a:p>
            <a:r>
              <a:rPr lang="en-US" dirty="0"/>
              <a:t>6.8% collective dwellings (retirement homes, long-term care facilities or health care related facilities)</a:t>
            </a:r>
          </a:p>
          <a:p>
            <a:pPr marL="0" indent="0">
              <a:buNone/>
            </a:pPr>
            <a:r>
              <a:rPr lang="en-US" sz="1100" b="1" dirty="0"/>
              <a:t>Source</a:t>
            </a:r>
            <a:r>
              <a:rPr lang="en-US" sz="1100" b="1" dirty="0">
                <a:hlinkClick r:id="rId3"/>
              </a:rPr>
              <a:t>: Report on Housing Needs of Seniors, 2019 Census </a:t>
            </a:r>
            <a:endParaRPr lang="en-US" sz="1100" b="1" dirty="0"/>
          </a:p>
        </p:txBody>
      </p:sp>
      <p:graphicFrame>
        <p:nvGraphicFramePr>
          <p:cNvPr id="6" name="Chart 5">
            <a:extLst>
              <a:ext uri="{FF2B5EF4-FFF2-40B4-BE49-F238E27FC236}">
                <a16:creationId xmlns:a16="http://schemas.microsoft.com/office/drawing/2014/main" id="{93CB863F-A4F9-4C1B-9FA2-2E4F01F541CF}"/>
              </a:ext>
            </a:extLst>
          </p:cNvPr>
          <p:cNvGraphicFramePr/>
          <p:nvPr>
            <p:extLst>
              <p:ext uri="{D42A27DB-BD31-4B8C-83A1-F6EECF244321}">
                <p14:modId xmlns:p14="http://schemas.microsoft.com/office/powerpoint/2010/main" val="2358871094"/>
              </p:ext>
            </p:extLst>
          </p:nvPr>
        </p:nvGraphicFramePr>
        <p:xfrm>
          <a:off x="3276600" y="781050"/>
          <a:ext cx="5791200" cy="3543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312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BF5AF5-31A9-4670-8265-CC0F9E76C1E7}"/>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6069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30F7F7-A60F-497F-BA5D-3411CD3B901D}"/>
              </a:ext>
            </a:extLst>
          </p:cNvPr>
          <p:cNvSpPr/>
          <p:nvPr/>
        </p:nvSpPr>
        <p:spPr>
          <a:xfrm>
            <a:off x="0" y="0"/>
            <a:ext cx="9144000" cy="5143500"/>
          </a:xfrm>
          <a:prstGeom prst="rect">
            <a:avLst/>
          </a:prstGeom>
          <a:solidFill>
            <a:srgbClr val="D7EC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D802D98-87C8-4646-B3C7-FD3F40B1054B}"/>
              </a:ext>
            </a:extLst>
          </p:cNvPr>
          <p:cNvPicPr>
            <a:picLocks noChangeAspect="1"/>
          </p:cNvPicPr>
          <p:nvPr/>
        </p:nvPicPr>
        <p:blipFill>
          <a:blip r:embed="rId2"/>
          <a:stretch>
            <a:fillRect/>
          </a:stretch>
        </p:blipFill>
        <p:spPr>
          <a:xfrm>
            <a:off x="1185862" y="0"/>
            <a:ext cx="6913097" cy="5143500"/>
          </a:xfrm>
          <a:prstGeom prst="rect">
            <a:avLst/>
          </a:prstGeom>
        </p:spPr>
      </p:pic>
    </p:spTree>
    <p:extLst>
      <p:ext uri="{BB962C8B-B14F-4D97-AF65-F5344CB8AC3E}">
        <p14:creationId xmlns:p14="http://schemas.microsoft.com/office/powerpoint/2010/main" val="195502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BCFE010-298B-421E-B305-1CF8ECC10438}"/>
              </a:ext>
            </a:extLst>
          </p:cNvPr>
          <p:cNvSpPr>
            <a:spLocks noGrp="1" noChangeArrowheads="1"/>
          </p:cNvSpPr>
          <p:nvPr>
            <p:ph type="title"/>
          </p:nvPr>
        </p:nvSpPr>
        <p:spPr>
          <a:xfrm>
            <a:off x="304800" y="361950"/>
            <a:ext cx="8229600" cy="381000"/>
          </a:xfrm>
        </p:spPr>
        <p:txBody>
          <a:bodyPr/>
          <a:lstStyle/>
          <a:p>
            <a:pPr algn="l"/>
            <a:r>
              <a:rPr lang="en-US" altLang="en-US" sz="3200" dirty="0"/>
              <a:t>Senior Resource Finder</a:t>
            </a:r>
          </a:p>
        </p:txBody>
      </p:sp>
      <p:sp>
        <p:nvSpPr>
          <p:cNvPr id="23555" name="Content Placeholder 2">
            <a:extLst>
              <a:ext uri="{FF2B5EF4-FFF2-40B4-BE49-F238E27FC236}">
                <a16:creationId xmlns:a16="http://schemas.microsoft.com/office/drawing/2014/main" id="{91F87A7C-191B-41C6-AFB4-D636B24047CF}"/>
              </a:ext>
            </a:extLst>
          </p:cNvPr>
          <p:cNvSpPr>
            <a:spLocks noGrp="1" noChangeArrowheads="1"/>
          </p:cNvSpPr>
          <p:nvPr>
            <p:ph sz="half" idx="1"/>
          </p:nvPr>
        </p:nvSpPr>
        <p:spPr>
          <a:xfrm>
            <a:off x="152400" y="819150"/>
            <a:ext cx="8839200" cy="3657600"/>
          </a:xfrm>
        </p:spPr>
        <p:txBody>
          <a:bodyPr/>
          <a:lstStyle/>
          <a:p>
            <a:r>
              <a:rPr lang="en-US" altLang="en-US" sz="1800" dirty="0"/>
              <a:t>Senior Resource Coordinators are information and referral hub system navigators</a:t>
            </a:r>
          </a:p>
          <a:p>
            <a:r>
              <a:rPr lang="en-US" altLang="en-US" sz="1800" dirty="0"/>
              <a:t>Link and refer 55+, service providers and family members to available community supports, programs and services</a:t>
            </a:r>
          </a:p>
          <a:p>
            <a:r>
              <a:rPr lang="en-US" altLang="en-US" sz="1800" dirty="0"/>
              <a:t>E.R.I.K.</a:t>
            </a:r>
            <a:r>
              <a:rPr lang="en-US" altLang="en-US" sz="1400" dirty="0"/>
              <a:t>® </a:t>
            </a:r>
            <a:r>
              <a:rPr lang="en-US" altLang="en-US" sz="1800" dirty="0"/>
              <a:t> (Emergency Response Information Kit)</a:t>
            </a:r>
          </a:p>
          <a:p>
            <a:r>
              <a:rPr lang="en-US" altLang="en-US" sz="1800" dirty="0"/>
              <a:t>Escorted transportation and other transportation options </a:t>
            </a:r>
          </a:p>
          <a:p>
            <a:r>
              <a:rPr lang="en-US" altLang="en-US" sz="1800" dirty="0"/>
              <a:t>Yard and home maintenance referral program</a:t>
            </a:r>
          </a:p>
          <a:p>
            <a:r>
              <a:rPr lang="en-US" altLang="en-US" sz="1800" dirty="0"/>
              <a:t>Networking and community outreach to identify &amp; create</a:t>
            </a:r>
          </a:p>
          <a:p>
            <a:pPr marL="0" indent="0">
              <a:buNone/>
            </a:pPr>
            <a:r>
              <a:rPr lang="en-US" altLang="en-US" sz="1800" dirty="0"/>
              <a:t>      partnerships for innovative services and programs</a:t>
            </a:r>
          </a:p>
          <a:p>
            <a:r>
              <a:rPr lang="en-US" altLang="en-US" sz="1800" dirty="0"/>
              <a:t>Congregate meal program options</a:t>
            </a:r>
          </a:p>
          <a:p>
            <a:r>
              <a:rPr lang="en-US" altLang="en-US" sz="1800" dirty="0"/>
              <a:t>Educational materials and community presentations</a:t>
            </a:r>
          </a:p>
          <a:p>
            <a:pPr marL="0" indent="0">
              <a:buNone/>
            </a:pPr>
            <a:r>
              <a:rPr lang="en-US" sz="1600" dirty="0">
                <a:hlinkClick r:id="rId3"/>
              </a:rPr>
              <a:t>Seniors Resource Finders | Winnipeg Regional Health Authority</a:t>
            </a:r>
            <a:endParaRPr lang="en-US" altLang="en-US" sz="1600" dirty="0"/>
          </a:p>
          <a:p>
            <a:endParaRPr lang="en-US" altLang="en-US" sz="1800" dirty="0"/>
          </a:p>
        </p:txBody>
      </p:sp>
      <p:pic>
        <p:nvPicPr>
          <p:cNvPr id="4" name="Picture 2">
            <a:extLst>
              <a:ext uri="{FF2B5EF4-FFF2-40B4-BE49-F238E27FC236}">
                <a16:creationId xmlns:a16="http://schemas.microsoft.com/office/drawing/2014/main" id="{702A6EE3-CCB6-432A-BA59-BB559001F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383189"/>
            <a:ext cx="2650096" cy="294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9678799-2E1F-491D-B866-D9B5929BE71E}"/>
              </a:ext>
            </a:extLst>
          </p:cNvPr>
          <p:cNvSpPr>
            <a:spLocks noGrp="1" noChangeArrowheads="1"/>
          </p:cNvSpPr>
          <p:nvPr>
            <p:ph type="title"/>
          </p:nvPr>
        </p:nvSpPr>
        <p:spPr>
          <a:xfrm>
            <a:off x="381000" y="187157"/>
            <a:ext cx="9067800" cy="762000"/>
          </a:xfrm>
        </p:spPr>
        <p:txBody>
          <a:bodyPr/>
          <a:lstStyle/>
          <a:p>
            <a:pPr algn="l"/>
            <a:r>
              <a:rPr lang="en-US" altLang="en-US" sz="2800" dirty="0"/>
              <a:t>Emergency Response Information Kits (E.R.I.K.</a:t>
            </a:r>
            <a:r>
              <a:rPr lang="en-US" altLang="en-US" sz="1400" dirty="0"/>
              <a:t>®</a:t>
            </a:r>
            <a:r>
              <a:rPr lang="en-US" altLang="en-US" sz="2800" dirty="0"/>
              <a:t>)</a:t>
            </a:r>
          </a:p>
        </p:txBody>
      </p:sp>
      <p:sp>
        <p:nvSpPr>
          <p:cNvPr id="23555" name="Content Placeholder 2">
            <a:extLst>
              <a:ext uri="{FF2B5EF4-FFF2-40B4-BE49-F238E27FC236}">
                <a16:creationId xmlns:a16="http://schemas.microsoft.com/office/drawing/2014/main" id="{821D29A4-F3F5-4BD1-90F9-D54AF3689DB5}"/>
              </a:ext>
            </a:extLst>
          </p:cNvPr>
          <p:cNvSpPr>
            <a:spLocks noGrp="1" noChangeArrowheads="1"/>
          </p:cNvSpPr>
          <p:nvPr>
            <p:ph idx="1"/>
          </p:nvPr>
        </p:nvSpPr>
        <p:spPr>
          <a:xfrm>
            <a:off x="260243" y="819150"/>
            <a:ext cx="4641742" cy="3733800"/>
          </a:xfrm>
        </p:spPr>
        <p:txBody>
          <a:bodyPr/>
          <a:lstStyle/>
          <a:p>
            <a:pPr>
              <a:spcBef>
                <a:spcPts val="0"/>
              </a:spcBef>
              <a:spcAft>
                <a:spcPts val="600"/>
              </a:spcAft>
              <a:buFont typeface="Arial" panose="020B0604020202020204" pitchFamily="34" charset="0"/>
              <a:buChar char="•"/>
              <a:defRPr/>
            </a:pPr>
            <a:r>
              <a:rPr lang="en-US" altLang="en-US" sz="1800" dirty="0"/>
              <a:t>Developed by the Seniors Resource Finders (rurally Community Resource Councils)</a:t>
            </a:r>
          </a:p>
          <a:p>
            <a:pPr>
              <a:spcBef>
                <a:spcPts val="0"/>
              </a:spcBef>
              <a:spcAft>
                <a:spcPts val="600"/>
              </a:spcAft>
              <a:buFont typeface="Arial" panose="020B0604020202020204" pitchFamily="34" charset="0"/>
              <a:buChar char="•"/>
              <a:defRPr/>
            </a:pPr>
            <a:r>
              <a:rPr lang="en-US" altLang="en-US" sz="1800" dirty="0"/>
              <a:t>Recognized as a Provincial program</a:t>
            </a:r>
          </a:p>
          <a:p>
            <a:pPr>
              <a:spcBef>
                <a:spcPts val="0"/>
              </a:spcBef>
              <a:spcAft>
                <a:spcPts val="600"/>
              </a:spcAft>
              <a:buFont typeface="Arial" panose="020B0604020202020204" pitchFamily="34" charset="0"/>
              <a:buChar char="•"/>
              <a:defRPr/>
            </a:pPr>
            <a:r>
              <a:rPr lang="en-US" altLang="en-US" sz="1800" dirty="0"/>
              <a:t>Response to concerns about the availability of information in emergencies</a:t>
            </a:r>
          </a:p>
          <a:p>
            <a:pPr>
              <a:spcBef>
                <a:spcPts val="0"/>
              </a:spcBef>
              <a:spcAft>
                <a:spcPts val="600"/>
              </a:spcAft>
              <a:buFont typeface="Arial" panose="020B0604020202020204" pitchFamily="34" charset="0"/>
              <a:buChar char="•"/>
              <a:defRPr/>
            </a:pPr>
            <a:r>
              <a:rPr lang="en-US" altLang="en-US" sz="1800" dirty="0"/>
              <a:t>Endorsed by all area emergency groups </a:t>
            </a:r>
          </a:p>
          <a:p>
            <a:pPr>
              <a:spcBef>
                <a:spcPts val="0"/>
              </a:spcBef>
              <a:spcAft>
                <a:spcPts val="600"/>
              </a:spcAft>
              <a:buFont typeface="Arial" panose="020B0604020202020204" pitchFamily="34" charset="0"/>
              <a:buChar char="•"/>
              <a:defRPr/>
            </a:pPr>
            <a:r>
              <a:rPr lang="en-US" altLang="en-US" sz="1800" dirty="0"/>
              <a:t>Provides the necessary information for emergency personnel to respond quickly to an individual’s situation</a:t>
            </a:r>
          </a:p>
          <a:p>
            <a:pPr>
              <a:spcBef>
                <a:spcPts val="0"/>
              </a:spcBef>
              <a:spcAft>
                <a:spcPts val="600"/>
              </a:spcAft>
              <a:buFont typeface="Arial" panose="020B0604020202020204" pitchFamily="34" charset="0"/>
              <a:buChar char="•"/>
              <a:defRPr/>
            </a:pPr>
            <a:r>
              <a:rPr lang="en-US" altLang="en-US" sz="1800" dirty="0"/>
              <a:t>Contact your local senior resource coordinator for kits and presentations</a:t>
            </a:r>
            <a:endParaRPr lang="en-US" altLang="en-US" sz="2000" dirty="0"/>
          </a:p>
          <a:p>
            <a:pPr>
              <a:defRPr/>
            </a:pPr>
            <a:endParaRPr lang="en-US" altLang="en-US" dirty="0"/>
          </a:p>
        </p:txBody>
      </p:sp>
      <p:pic>
        <p:nvPicPr>
          <p:cNvPr id="1026" name="Picture 2" descr="Hanging an ERIK on fridge can save your life – Our Communities">
            <a:extLst>
              <a:ext uri="{FF2B5EF4-FFF2-40B4-BE49-F238E27FC236}">
                <a16:creationId xmlns:a16="http://schemas.microsoft.com/office/drawing/2014/main" id="{2465BFF9-A8A6-4AAA-99DE-1C4E4BA9A2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11"/>
          <a:stretch/>
        </p:blipFill>
        <p:spPr bwMode="auto">
          <a:xfrm>
            <a:off x="5029200" y="1000381"/>
            <a:ext cx="3426460" cy="3257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9BA1FDB-22C3-4BA2-B30D-6920E6F25CE9}"/>
              </a:ext>
            </a:extLst>
          </p:cNvPr>
          <p:cNvSpPr>
            <a:spLocks noGrp="1" noChangeArrowheads="1"/>
          </p:cNvSpPr>
          <p:nvPr>
            <p:ph type="title"/>
          </p:nvPr>
        </p:nvSpPr>
        <p:spPr>
          <a:xfrm>
            <a:off x="457200" y="0"/>
            <a:ext cx="8229600" cy="590550"/>
          </a:xfrm>
        </p:spPr>
        <p:txBody>
          <a:bodyPr/>
          <a:lstStyle/>
          <a:p>
            <a:pPr algn="l"/>
            <a:r>
              <a:rPr lang="en-US" altLang="en-US" sz="3200" dirty="0"/>
              <a:t>Congregate Meal Programs</a:t>
            </a:r>
          </a:p>
        </p:txBody>
      </p:sp>
      <p:sp>
        <p:nvSpPr>
          <p:cNvPr id="3" name="Content Placeholder 2">
            <a:extLst>
              <a:ext uri="{FF2B5EF4-FFF2-40B4-BE49-F238E27FC236}">
                <a16:creationId xmlns:a16="http://schemas.microsoft.com/office/drawing/2014/main" id="{03519BAB-6CE0-4229-9F35-6248CE87D636}"/>
              </a:ext>
            </a:extLst>
          </p:cNvPr>
          <p:cNvSpPr>
            <a:spLocks noGrp="1"/>
          </p:cNvSpPr>
          <p:nvPr>
            <p:ph sz="half" idx="1"/>
          </p:nvPr>
        </p:nvSpPr>
        <p:spPr>
          <a:xfrm>
            <a:off x="393914" y="895350"/>
            <a:ext cx="5473485" cy="3162300"/>
          </a:xfrm>
        </p:spPr>
        <p:txBody>
          <a:bodyPr/>
          <a:lstStyle/>
          <a:p>
            <a:pPr>
              <a:spcBef>
                <a:spcPct val="10000"/>
              </a:spcBef>
              <a:buFont typeface="Arial" panose="020B0604020202020204" pitchFamily="34" charset="0"/>
              <a:buChar char="•"/>
              <a:defRPr/>
            </a:pPr>
            <a:r>
              <a:rPr kumimoji="1" lang="en-US" altLang="en-US" sz="2000" dirty="0"/>
              <a:t>Affordable and nutritious meals in a group setting</a:t>
            </a:r>
          </a:p>
          <a:p>
            <a:pPr>
              <a:spcBef>
                <a:spcPct val="10000"/>
              </a:spcBef>
              <a:buFont typeface="Arial" panose="020B0604020202020204" pitchFamily="34" charset="0"/>
              <a:buChar char="•"/>
              <a:defRPr/>
            </a:pPr>
            <a:r>
              <a:rPr kumimoji="1" lang="en-US" altLang="en-US" sz="2000" dirty="0"/>
              <a:t>Targets those who are unable to prepare meals on a regular basis </a:t>
            </a:r>
          </a:p>
          <a:p>
            <a:pPr>
              <a:spcBef>
                <a:spcPct val="10000"/>
              </a:spcBef>
              <a:buFont typeface="Arial" panose="020B0604020202020204" pitchFamily="34" charset="0"/>
              <a:buChar char="•"/>
              <a:defRPr/>
            </a:pPr>
            <a:r>
              <a:rPr kumimoji="1" lang="en-US" altLang="en-US" sz="2000" dirty="0"/>
              <a:t>Risk of isolation</a:t>
            </a:r>
          </a:p>
          <a:p>
            <a:pPr>
              <a:spcBef>
                <a:spcPct val="10000"/>
              </a:spcBef>
              <a:buFont typeface="Arial" panose="020B0604020202020204" pitchFamily="34" charset="0"/>
              <a:buChar char="•"/>
              <a:defRPr/>
            </a:pPr>
            <a:r>
              <a:rPr kumimoji="1" lang="en-US" altLang="en-US" sz="2000" dirty="0"/>
              <a:t>Reasonably priced meals</a:t>
            </a:r>
          </a:p>
          <a:p>
            <a:pPr>
              <a:defRPr/>
            </a:pPr>
            <a:r>
              <a:rPr lang="en-US" sz="2000" dirty="0"/>
              <a:t>Volunteer and leadership opportunities</a:t>
            </a:r>
          </a:p>
          <a:p>
            <a:pPr marL="0" indent="0">
              <a:buNone/>
              <a:defRPr/>
            </a:pPr>
            <a:r>
              <a:rPr lang="en-US" sz="1600" dirty="0">
                <a:hlinkClick r:id="rId3"/>
              </a:rPr>
              <a:t>Congregate Meal Programs | Winnipeg Regional Health Authority</a:t>
            </a:r>
            <a:endParaRPr lang="en-US" sz="1600" dirty="0"/>
          </a:p>
          <a:p>
            <a:pPr>
              <a:defRPr/>
            </a:pPr>
            <a:endParaRPr lang="en-US" sz="2000" dirty="0"/>
          </a:p>
          <a:p>
            <a:pPr>
              <a:lnSpc>
                <a:spcPct val="80000"/>
              </a:lnSpc>
              <a:spcBef>
                <a:spcPct val="10000"/>
              </a:spcBef>
              <a:buFont typeface="Arial" panose="020B0604020202020204" pitchFamily="34" charset="0"/>
              <a:buChar char="•"/>
              <a:defRPr/>
            </a:pPr>
            <a:endParaRPr kumimoji="1" lang="en-US" altLang="en-US" sz="2000" dirty="0"/>
          </a:p>
        </p:txBody>
      </p:sp>
      <p:pic>
        <p:nvPicPr>
          <p:cNvPr id="7" name="Picture 6">
            <a:extLst>
              <a:ext uri="{FF2B5EF4-FFF2-40B4-BE49-F238E27FC236}">
                <a16:creationId xmlns:a16="http://schemas.microsoft.com/office/drawing/2014/main" id="{793FA01D-B1D8-442F-984A-EF7D26924DF6}"/>
              </a:ext>
            </a:extLst>
          </p:cNvPr>
          <p:cNvPicPr>
            <a:picLocks noChangeAspect="1"/>
          </p:cNvPicPr>
          <p:nvPr/>
        </p:nvPicPr>
        <p:blipFill rotWithShape="1">
          <a:blip r:embed="rId4">
            <a:extLst>
              <a:ext uri="{28A0092B-C50C-407E-A947-70E740481C1C}">
                <a14:useLocalDpi xmlns:a14="http://schemas.microsoft.com/office/drawing/2010/main" val="0"/>
              </a:ext>
            </a:extLst>
          </a:blip>
          <a:srcRect r="5555"/>
          <a:stretch/>
        </p:blipFill>
        <p:spPr>
          <a:xfrm>
            <a:off x="5715000" y="1238250"/>
            <a:ext cx="32766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ajan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20859</TotalTime>
  <Words>2112</Words>
  <Application>Microsoft Office PowerPoint</Application>
  <PresentationFormat>On-screen Show (16:9)</PresentationFormat>
  <Paragraphs>214</Paragraphs>
  <Slides>20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Gotham</vt:lpstr>
      <vt:lpstr>Myriad Pro</vt:lpstr>
      <vt:lpstr>Times New Roman</vt:lpstr>
      <vt:lpstr>Trajan Pro</vt:lpstr>
      <vt:lpstr>Wingdings</vt:lpstr>
      <vt:lpstr>Default Design</vt:lpstr>
      <vt:lpstr>Support Services to Seniors Orientation Winnipeg Health Region  </vt:lpstr>
      <vt:lpstr>What is Support Services to Seniors?</vt:lpstr>
      <vt:lpstr>What are the goals of Support Services to Seniors?</vt:lpstr>
      <vt:lpstr>Aging in the Right Place</vt:lpstr>
      <vt:lpstr>PowerPoint Presentation</vt:lpstr>
      <vt:lpstr>PowerPoint Presentation</vt:lpstr>
      <vt:lpstr>Senior Resource Finder</vt:lpstr>
      <vt:lpstr>Emergency Response Information Kits (E.R.I.K.®)</vt:lpstr>
      <vt:lpstr>Congregate Meal Programs</vt:lpstr>
      <vt:lpstr>PowerPoint Presentation</vt:lpstr>
      <vt:lpstr>Tenant Resource Services </vt:lpstr>
      <vt:lpstr>Supports to Seniors in Group Living</vt:lpstr>
      <vt:lpstr>Senior Centres/55+/Active Living Centres</vt:lpstr>
      <vt:lpstr>Senior Centres/55+/Active Living Centres</vt:lpstr>
      <vt:lpstr>Manitoba Association of Senior Communities</vt:lpstr>
      <vt:lpstr>Canadian National Institute for the Blind</vt:lpstr>
      <vt:lpstr>Alzheimer Society of Manitoba </vt:lpstr>
      <vt:lpstr>A&amp;O: Support Services for  Older Adults  </vt:lpstr>
      <vt:lpstr>Community Partners</vt:lpstr>
      <vt:lpstr>Support Services to Seniors </vt:lpstr>
    </vt:vector>
  </TitlesOfParts>
  <Company>Manitoba eHealth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Winnipeg Regional Health Authority</dc:title>
  <dc:creator>Manitoba eHealth</dc:creator>
  <cp:lastModifiedBy>Kathy Henderson</cp:lastModifiedBy>
  <cp:revision>342</cp:revision>
  <cp:lastPrinted>2016-09-21T16:31:38Z</cp:lastPrinted>
  <dcterms:created xsi:type="dcterms:W3CDTF">2013-04-24T16:11:44Z</dcterms:created>
  <dcterms:modified xsi:type="dcterms:W3CDTF">2025-02-04T17:19:27Z</dcterms:modified>
</cp:coreProperties>
</file>